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3"/>
  </p:notesMasterIdLst>
  <p:sldIdLst>
    <p:sldId id="425" r:id="rId2"/>
    <p:sldId id="428" r:id="rId3"/>
    <p:sldId id="1111" r:id="rId4"/>
    <p:sldId id="1112" r:id="rId5"/>
    <p:sldId id="1151" r:id="rId6"/>
    <p:sldId id="361" r:id="rId7"/>
    <p:sldId id="1152" r:id="rId8"/>
    <p:sldId id="1119" r:id="rId9"/>
    <p:sldId id="1346" r:id="rId10"/>
    <p:sldId id="1347" r:id="rId11"/>
    <p:sldId id="1120" r:id="rId12"/>
    <p:sldId id="1121" r:id="rId13"/>
    <p:sldId id="1153" r:id="rId14"/>
    <p:sldId id="1122" r:id="rId15"/>
    <p:sldId id="359" r:id="rId16"/>
    <p:sldId id="1113" r:id="rId17"/>
    <p:sldId id="1114" r:id="rId18"/>
    <p:sldId id="1115" r:id="rId19"/>
    <p:sldId id="1116" r:id="rId20"/>
    <p:sldId id="1117" r:id="rId21"/>
    <p:sldId id="1118" r:id="rId22"/>
    <p:sldId id="1141" r:id="rId23"/>
    <p:sldId id="1123" r:id="rId24"/>
    <p:sldId id="1131" r:id="rId25"/>
    <p:sldId id="1133" r:id="rId26"/>
    <p:sldId id="1135" r:id="rId27"/>
    <p:sldId id="1137" r:id="rId28"/>
    <p:sldId id="1139" r:id="rId29"/>
    <p:sldId id="1343" r:id="rId30"/>
    <p:sldId id="1124" r:id="rId31"/>
    <p:sldId id="1348" r:id="rId32"/>
    <p:sldId id="1125" r:id="rId33"/>
    <p:sldId id="1349" r:id="rId34"/>
    <p:sldId id="1350" r:id="rId35"/>
    <p:sldId id="1148" r:id="rId36"/>
    <p:sldId id="1149" r:id="rId37"/>
    <p:sldId id="1150" r:id="rId38"/>
    <p:sldId id="1127" r:id="rId39"/>
    <p:sldId id="1128" r:id="rId40"/>
    <p:sldId id="1345" r:id="rId41"/>
    <p:sldId id="3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FF3E93-F01A-A7A1-02C5-4C794DEB1409}" name="Priscilla Alvarado Herrera" initials="PA" userId="afddde2824998be6" providerId="Windows Live"/>
  <p188:author id="{590F5F94-8FBD-B4C9-27E1-7A130DD28B73}" name="Demalui Amighetti" initials="DA" userId="S::demaluiamighetti@warnathgroup.onmicrosoft.com::57511768-3e48-41a1-ab80-07d2e72163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D8F"/>
    <a:srgbClr val="F44336"/>
    <a:srgbClr val="B63856"/>
    <a:srgbClr val="FF80A9"/>
    <a:srgbClr val="2EAE50"/>
    <a:srgbClr val="E8F0F6"/>
    <a:srgbClr val="70AE48"/>
    <a:srgbClr val="A8D5D6"/>
    <a:srgbClr val="48C064"/>
    <a:srgbClr val="52C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1362"/>
  </p:normalViewPr>
  <p:slideViewPr>
    <p:cSldViewPr snapToGrid="0">
      <p:cViewPr varScale="1">
        <p:scale>
          <a:sx n="94" d="100"/>
          <a:sy n="94" d="100"/>
        </p:scale>
        <p:origin x="15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45DF6-6DEA-47A8-9923-05C05CBD4F5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8C2D767-2B0E-4AFF-9800-F642B8E4D5D6}">
      <dgm:prSet/>
      <dgm:spPr/>
      <dgm:t>
        <a:bodyPr/>
        <a:lstStyle/>
        <a:p>
          <a:r>
            <a:rPr lang="en-US" noProof="0" dirty="0"/>
            <a:t>1</a:t>
          </a:r>
          <a:endParaRPr lang="en-US" noProof="0" dirty="0">
            <a:latin typeface="Poppins" pitchFamily="2" charset="77"/>
            <a:cs typeface="Poppins" pitchFamily="2" charset="77"/>
          </a:endParaRPr>
        </a:p>
      </dgm:t>
    </dgm:pt>
    <dgm:pt modelId="{2178ACFD-A40B-4E6A-ACD0-E2192C1B9AD2}" type="parTrans" cxnId="{95C7FB31-B494-4E4E-BE0D-4AE820310D8F}">
      <dgm:prSet/>
      <dgm:spPr/>
      <dgm:t>
        <a:bodyPr/>
        <a:lstStyle/>
        <a:p>
          <a:endParaRPr lang="en-US"/>
        </a:p>
      </dgm:t>
    </dgm:pt>
    <dgm:pt modelId="{542ED486-37A5-4D6D-8858-EA6533857B10}" type="sibTrans" cxnId="{95C7FB31-B494-4E4E-BE0D-4AE820310D8F}">
      <dgm:prSet/>
      <dgm:spPr/>
      <dgm:t>
        <a:bodyPr/>
        <a:lstStyle/>
        <a:p>
          <a:endParaRPr lang="en-US"/>
        </a:p>
      </dgm:t>
    </dgm:pt>
    <dgm:pt modelId="{8A36B83E-58F0-4ECC-B34D-326EDA6056A3}">
      <dgm:prSet/>
      <dgm:spPr/>
      <dgm:t>
        <a:bodyPr/>
        <a:lstStyle/>
        <a:p>
          <a:r>
            <a:rPr lang="en-US" noProof="0" dirty="0">
              <a:latin typeface="Poppins" pitchFamily="2" charset="77"/>
              <a:cs typeface="Poppins" pitchFamily="2" charset="77"/>
            </a:rPr>
            <a:t>2</a:t>
          </a:r>
        </a:p>
      </dgm:t>
    </dgm:pt>
    <dgm:pt modelId="{6C060EF4-586D-4B5B-9119-35E79B0C942C}" type="parTrans" cxnId="{847A8D06-4886-4F1A-92A8-B8EC3794AECF}">
      <dgm:prSet/>
      <dgm:spPr/>
      <dgm:t>
        <a:bodyPr/>
        <a:lstStyle/>
        <a:p>
          <a:endParaRPr lang="en-US"/>
        </a:p>
      </dgm:t>
    </dgm:pt>
    <dgm:pt modelId="{9FA265BF-FAB2-4F59-A2B2-390B9510BD18}" type="sibTrans" cxnId="{847A8D06-4886-4F1A-92A8-B8EC3794AECF}">
      <dgm:prSet/>
      <dgm:spPr/>
      <dgm:t>
        <a:bodyPr/>
        <a:lstStyle/>
        <a:p>
          <a:endParaRPr lang="en-US"/>
        </a:p>
      </dgm:t>
    </dgm:pt>
    <dgm:pt modelId="{DB216A5B-33C0-44C9-97D9-1A2F10A634FB}">
      <dgm:prSet/>
      <dgm:spPr/>
      <dgm:t>
        <a:bodyPr/>
        <a:lstStyle/>
        <a:p>
          <a:r>
            <a:rPr lang="en-US" noProof="0" dirty="0">
              <a:latin typeface="Poppins" pitchFamily="2" charset="77"/>
              <a:cs typeface="Poppins" pitchFamily="2" charset="77"/>
            </a:rPr>
            <a:t>3</a:t>
          </a:r>
        </a:p>
      </dgm:t>
    </dgm:pt>
    <dgm:pt modelId="{795A41BA-F0E9-49C7-9153-D911DAE48E6E}" type="parTrans" cxnId="{8EE4F4FB-3F6F-4E20-9E71-3FBE6C91CAFC}">
      <dgm:prSet/>
      <dgm:spPr/>
      <dgm:t>
        <a:bodyPr/>
        <a:lstStyle/>
        <a:p>
          <a:endParaRPr lang="en-US"/>
        </a:p>
      </dgm:t>
    </dgm:pt>
    <dgm:pt modelId="{2A5B5C23-C002-4B0A-A213-A3867AC9682D}" type="sibTrans" cxnId="{8EE4F4FB-3F6F-4E20-9E71-3FBE6C91CAFC}">
      <dgm:prSet/>
      <dgm:spPr/>
      <dgm:t>
        <a:bodyPr/>
        <a:lstStyle/>
        <a:p>
          <a:endParaRPr lang="en-US"/>
        </a:p>
      </dgm:t>
    </dgm:pt>
    <dgm:pt modelId="{56CC32D0-072F-E34F-BE41-B6887F1750E8}" type="pres">
      <dgm:prSet presAssocID="{C9D45DF6-6DEA-47A8-9923-05C05CBD4F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7C1A8F-EA22-FE4C-8355-7EEF1CB67BBF}" type="pres">
      <dgm:prSet presAssocID="{B8C2D767-2B0E-4AFF-9800-F642B8E4D5D6}" presName="hierRoot1" presStyleCnt="0"/>
      <dgm:spPr/>
    </dgm:pt>
    <dgm:pt modelId="{49EEBF7A-060A-344A-8935-1AE84AFAC1C8}" type="pres">
      <dgm:prSet presAssocID="{B8C2D767-2B0E-4AFF-9800-F642B8E4D5D6}" presName="composite" presStyleCnt="0"/>
      <dgm:spPr/>
    </dgm:pt>
    <dgm:pt modelId="{1EE1C895-48B3-2347-9453-8855BCAE723A}" type="pres">
      <dgm:prSet presAssocID="{B8C2D767-2B0E-4AFF-9800-F642B8E4D5D6}" presName="background" presStyleLbl="node0" presStyleIdx="0" presStyleCnt="3"/>
      <dgm:spPr>
        <a:solidFill>
          <a:srgbClr val="396281"/>
        </a:solidFill>
      </dgm:spPr>
    </dgm:pt>
    <dgm:pt modelId="{A32D5E04-93A8-BE4F-994A-BBE5BC9AE962}" type="pres">
      <dgm:prSet presAssocID="{B8C2D767-2B0E-4AFF-9800-F642B8E4D5D6}" presName="text" presStyleLbl="fgAcc0" presStyleIdx="0" presStyleCnt="3">
        <dgm:presLayoutVars>
          <dgm:chPref val="3"/>
        </dgm:presLayoutVars>
      </dgm:prSet>
      <dgm:spPr/>
    </dgm:pt>
    <dgm:pt modelId="{388CA9D9-A02B-7547-9A9B-854D33D09706}" type="pres">
      <dgm:prSet presAssocID="{B8C2D767-2B0E-4AFF-9800-F642B8E4D5D6}" presName="hierChild2" presStyleCnt="0"/>
      <dgm:spPr/>
    </dgm:pt>
    <dgm:pt modelId="{0A82EFF2-4779-8046-9047-020124793D26}" type="pres">
      <dgm:prSet presAssocID="{8A36B83E-58F0-4ECC-B34D-326EDA6056A3}" presName="hierRoot1" presStyleCnt="0"/>
      <dgm:spPr/>
    </dgm:pt>
    <dgm:pt modelId="{EE712357-0224-FF4F-8A28-D913A93EAE6A}" type="pres">
      <dgm:prSet presAssocID="{8A36B83E-58F0-4ECC-B34D-326EDA6056A3}" presName="composite" presStyleCnt="0"/>
      <dgm:spPr/>
    </dgm:pt>
    <dgm:pt modelId="{300C3525-8AFC-3A4A-9828-626347C30D23}" type="pres">
      <dgm:prSet presAssocID="{8A36B83E-58F0-4ECC-B34D-326EDA6056A3}" presName="background" presStyleLbl="node0" presStyleIdx="1" presStyleCnt="3"/>
      <dgm:spPr>
        <a:solidFill>
          <a:srgbClr val="396281"/>
        </a:solidFill>
      </dgm:spPr>
    </dgm:pt>
    <dgm:pt modelId="{A71B1DFC-8736-4144-BFA1-731D08D8E09A}" type="pres">
      <dgm:prSet presAssocID="{8A36B83E-58F0-4ECC-B34D-326EDA6056A3}" presName="text" presStyleLbl="fgAcc0" presStyleIdx="1" presStyleCnt="3">
        <dgm:presLayoutVars>
          <dgm:chPref val="3"/>
        </dgm:presLayoutVars>
      </dgm:prSet>
      <dgm:spPr/>
    </dgm:pt>
    <dgm:pt modelId="{458D6BB8-C120-E441-98A8-13C8CA29B991}" type="pres">
      <dgm:prSet presAssocID="{8A36B83E-58F0-4ECC-B34D-326EDA6056A3}" presName="hierChild2" presStyleCnt="0"/>
      <dgm:spPr/>
    </dgm:pt>
    <dgm:pt modelId="{83EAF466-649C-984A-889F-883466419E99}" type="pres">
      <dgm:prSet presAssocID="{DB216A5B-33C0-44C9-97D9-1A2F10A634FB}" presName="hierRoot1" presStyleCnt="0"/>
      <dgm:spPr/>
    </dgm:pt>
    <dgm:pt modelId="{B712EDC4-6E1D-C243-AD13-B57CE009213F}" type="pres">
      <dgm:prSet presAssocID="{DB216A5B-33C0-44C9-97D9-1A2F10A634FB}" presName="composite" presStyleCnt="0"/>
      <dgm:spPr/>
    </dgm:pt>
    <dgm:pt modelId="{FACB242C-F986-FA4F-9ADB-7EF21BB1BFF4}" type="pres">
      <dgm:prSet presAssocID="{DB216A5B-33C0-44C9-97D9-1A2F10A634FB}" presName="background" presStyleLbl="node0" presStyleIdx="2" presStyleCnt="3"/>
      <dgm:spPr>
        <a:solidFill>
          <a:srgbClr val="396281"/>
        </a:solidFill>
      </dgm:spPr>
    </dgm:pt>
    <dgm:pt modelId="{C0192960-1C19-BB4B-B0FD-1B46558CE3B0}" type="pres">
      <dgm:prSet presAssocID="{DB216A5B-33C0-44C9-97D9-1A2F10A634FB}" presName="text" presStyleLbl="fgAcc0" presStyleIdx="2" presStyleCnt="3">
        <dgm:presLayoutVars>
          <dgm:chPref val="3"/>
        </dgm:presLayoutVars>
      </dgm:prSet>
      <dgm:spPr/>
    </dgm:pt>
    <dgm:pt modelId="{9E25ED50-D2A9-844B-9B23-C30FFC45C4D7}" type="pres">
      <dgm:prSet presAssocID="{DB216A5B-33C0-44C9-97D9-1A2F10A634FB}" presName="hierChild2" presStyleCnt="0"/>
      <dgm:spPr/>
    </dgm:pt>
  </dgm:ptLst>
  <dgm:cxnLst>
    <dgm:cxn modelId="{2CB2B801-AF46-4E48-A17B-7D0F3E86BBD0}" type="presOf" srcId="{DB216A5B-33C0-44C9-97D9-1A2F10A634FB}" destId="{C0192960-1C19-BB4B-B0FD-1B46558CE3B0}" srcOrd="0" destOrd="0" presId="urn:microsoft.com/office/officeart/2005/8/layout/hierarchy1"/>
    <dgm:cxn modelId="{847A8D06-4886-4F1A-92A8-B8EC3794AECF}" srcId="{C9D45DF6-6DEA-47A8-9923-05C05CBD4F54}" destId="{8A36B83E-58F0-4ECC-B34D-326EDA6056A3}" srcOrd="1" destOrd="0" parTransId="{6C060EF4-586D-4B5B-9119-35E79B0C942C}" sibTransId="{9FA265BF-FAB2-4F59-A2B2-390B9510BD18}"/>
    <dgm:cxn modelId="{C0521C1B-90F9-6941-8719-E1971188E9E2}" type="presOf" srcId="{C9D45DF6-6DEA-47A8-9923-05C05CBD4F54}" destId="{56CC32D0-072F-E34F-BE41-B6887F1750E8}" srcOrd="0" destOrd="0" presId="urn:microsoft.com/office/officeart/2005/8/layout/hierarchy1"/>
    <dgm:cxn modelId="{95C7FB31-B494-4E4E-BE0D-4AE820310D8F}" srcId="{C9D45DF6-6DEA-47A8-9923-05C05CBD4F54}" destId="{B8C2D767-2B0E-4AFF-9800-F642B8E4D5D6}" srcOrd="0" destOrd="0" parTransId="{2178ACFD-A40B-4E6A-ACD0-E2192C1B9AD2}" sibTransId="{542ED486-37A5-4D6D-8858-EA6533857B10}"/>
    <dgm:cxn modelId="{9C417A6F-31BB-A54E-9DCD-E6693E5A4D84}" type="presOf" srcId="{8A36B83E-58F0-4ECC-B34D-326EDA6056A3}" destId="{A71B1DFC-8736-4144-BFA1-731D08D8E09A}" srcOrd="0" destOrd="0" presId="urn:microsoft.com/office/officeart/2005/8/layout/hierarchy1"/>
    <dgm:cxn modelId="{E4F698A8-B24A-1548-A940-4F8AE64E84C3}" type="presOf" srcId="{B8C2D767-2B0E-4AFF-9800-F642B8E4D5D6}" destId="{A32D5E04-93A8-BE4F-994A-BBE5BC9AE962}" srcOrd="0" destOrd="0" presId="urn:microsoft.com/office/officeart/2005/8/layout/hierarchy1"/>
    <dgm:cxn modelId="{8EE4F4FB-3F6F-4E20-9E71-3FBE6C91CAFC}" srcId="{C9D45DF6-6DEA-47A8-9923-05C05CBD4F54}" destId="{DB216A5B-33C0-44C9-97D9-1A2F10A634FB}" srcOrd="2" destOrd="0" parTransId="{795A41BA-F0E9-49C7-9153-D911DAE48E6E}" sibTransId="{2A5B5C23-C002-4B0A-A213-A3867AC9682D}"/>
    <dgm:cxn modelId="{887F3936-DCDD-D24C-A08A-C2B9B742ACAB}" type="presParOf" srcId="{56CC32D0-072F-E34F-BE41-B6887F1750E8}" destId="{5D7C1A8F-EA22-FE4C-8355-7EEF1CB67BBF}" srcOrd="0" destOrd="0" presId="urn:microsoft.com/office/officeart/2005/8/layout/hierarchy1"/>
    <dgm:cxn modelId="{F01EF22C-20D7-534A-936B-6D24449EF6F5}" type="presParOf" srcId="{5D7C1A8F-EA22-FE4C-8355-7EEF1CB67BBF}" destId="{49EEBF7A-060A-344A-8935-1AE84AFAC1C8}" srcOrd="0" destOrd="0" presId="urn:microsoft.com/office/officeart/2005/8/layout/hierarchy1"/>
    <dgm:cxn modelId="{76CCFB89-7A1F-0446-8EE9-88E1170E0299}" type="presParOf" srcId="{49EEBF7A-060A-344A-8935-1AE84AFAC1C8}" destId="{1EE1C895-48B3-2347-9453-8855BCAE723A}" srcOrd="0" destOrd="0" presId="urn:microsoft.com/office/officeart/2005/8/layout/hierarchy1"/>
    <dgm:cxn modelId="{DDFED847-91DA-6640-8BEB-80FCEB660FA0}" type="presParOf" srcId="{49EEBF7A-060A-344A-8935-1AE84AFAC1C8}" destId="{A32D5E04-93A8-BE4F-994A-BBE5BC9AE962}" srcOrd="1" destOrd="0" presId="urn:microsoft.com/office/officeart/2005/8/layout/hierarchy1"/>
    <dgm:cxn modelId="{BE6BA3CF-D9B0-DC47-B8A4-9D42CB2F6C96}" type="presParOf" srcId="{5D7C1A8F-EA22-FE4C-8355-7EEF1CB67BBF}" destId="{388CA9D9-A02B-7547-9A9B-854D33D09706}" srcOrd="1" destOrd="0" presId="urn:microsoft.com/office/officeart/2005/8/layout/hierarchy1"/>
    <dgm:cxn modelId="{7EC379FF-9319-5D4A-A9F6-A1ECC741AF8A}" type="presParOf" srcId="{56CC32D0-072F-E34F-BE41-B6887F1750E8}" destId="{0A82EFF2-4779-8046-9047-020124793D26}" srcOrd="1" destOrd="0" presId="urn:microsoft.com/office/officeart/2005/8/layout/hierarchy1"/>
    <dgm:cxn modelId="{7B19C3B7-00EB-1248-B8EB-5FFB435F71B6}" type="presParOf" srcId="{0A82EFF2-4779-8046-9047-020124793D26}" destId="{EE712357-0224-FF4F-8A28-D913A93EAE6A}" srcOrd="0" destOrd="0" presId="urn:microsoft.com/office/officeart/2005/8/layout/hierarchy1"/>
    <dgm:cxn modelId="{1ED9E85A-7174-8641-961A-DA22F8812AF7}" type="presParOf" srcId="{EE712357-0224-FF4F-8A28-D913A93EAE6A}" destId="{300C3525-8AFC-3A4A-9828-626347C30D23}" srcOrd="0" destOrd="0" presId="urn:microsoft.com/office/officeart/2005/8/layout/hierarchy1"/>
    <dgm:cxn modelId="{BB208347-7D36-544B-9303-42D48F6FB330}" type="presParOf" srcId="{EE712357-0224-FF4F-8A28-D913A93EAE6A}" destId="{A71B1DFC-8736-4144-BFA1-731D08D8E09A}" srcOrd="1" destOrd="0" presId="urn:microsoft.com/office/officeart/2005/8/layout/hierarchy1"/>
    <dgm:cxn modelId="{147CD94B-8565-4149-970C-7649C6119893}" type="presParOf" srcId="{0A82EFF2-4779-8046-9047-020124793D26}" destId="{458D6BB8-C120-E441-98A8-13C8CA29B991}" srcOrd="1" destOrd="0" presId="urn:microsoft.com/office/officeart/2005/8/layout/hierarchy1"/>
    <dgm:cxn modelId="{2FDB3F8D-D74C-D246-B496-4E8D9F649320}" type="presParOf" srcId="{56CC32D0-072F-E34F-BE41-B6887F1750E8}" destId="{83EAF466-649C-984A-889F-883466419E99}" srcOrd="2" destOrd="0" presId="urn:microsoft.com/office/officeart/2005/8/layout/hierarchy1"/>
    <dgm:cxn modelId="{2ADBA419-EA89-F943-9F7B-E78BB7F979FC}" type="presParOf" srcId="{83EAF466-649C-984A-889F-883466419E99}" destId="{B712EDC4-6E1D-C243-AD13-B57CE009213F}" srcOrd="0" destOrd="0" presId="urn:microsoft.com/office/officeart/2005/8/layout/hierarchy1"/>
    <dgm:cxn modelId="{1E1006A9-B379-FE40-98FE-4839909F79BF}" type="presParOf" srcId="{B712EDC4-6E1D-C243-AD13-B57CE009213F}" destId="{FACB242C-F986-FA4F-9ADB-7EF21BB1BFF4}" srcOrd="0" destOrd="0" presId="urn:microsoft.com/office/officeart/2005/8/layout/hierarchy1"/>
    <dgm:cxn modelId="{307706DC-D1C4-2F4A-BA85-5A520E0EA3E6}" type="presParOf" srcId="{B712EDC4-6E1D-C243-AD13-B57CE009213F}" destId="{C0192960-1C19-BB4B-B0FD-1B46558CE3B0}" srcOrd="1" destOrd="0" presId="urn:microsoft.com/office/officeart/2005/8/layout/hierarchy1"/>
    <dgm:cxn modelId="{CCC10638-628D-0046-A4C4-47F9A32356DA}" type="presParOf" srcId="{83EAF466-649C-984A-889F-883466419E99}" destId="{9E25ED50-D2A9-844B-9B23-C30FFC45C4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1C895-48B3-2347-9453-8855BCAE723A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rgbClr val="396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D5E04-93A8-BE4F-994A-BBE5BC9AE962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noProof="0" dirty="0"/>
            <a:t>1</a:t>
          </a:r>
          <a:endParaRPr lang="en-US" sz="6500" kern="1200" noProof="0" dirty="0">
            <a:latin typeface="Poppins" pitchFamily="2" charset="77"/>
            <a:cs typeface="Poppins" pitchFamily="2" charset="77"/>
          </a:endParaRPr>
        </a:p>
      </dsp:txBody>
      <dsp:txXfrm>
        <a:off x="383617" y="1447754"/>
        <a:ext cx="2847502" cy="1768010"/>
      </dsp:txXfrm>
    </dsp:sp>
    <dsp:sp modelId="{300C3525-8AFC-3A4A-9828-626347C30D23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rgbClr val="396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1DFC-8736-4144-BFA1-731D08D8E09A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noProof="0" dirty="0">
              <a:latin typeface="Poppins" pitchFamily="2" charset="77"/>
              <a:cs typeface="Poppins" pitchFamily="2" charset="77"/>
            </a:rPr>
            <a:t>2</a:t>
          </a:r>
        </a:p>
      </dsp:txBody>
      <dsp:txXfrm>
        <a:off x="3998355" y="1447754"/>
        <a:ext cx="2847502" cy="1768010"/>
      </dsp:txXfrm>
    </dsp:sp>
    <dsp:sp modelId="{FACB242C-F986-FA4F-9ADB-7EF21BB1BFF4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rgbClr val="396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92960-1C19-BB4B-B0FD-1B46558CE3B0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noProof="0" dirty="0">
              <a:latin typeface="Poppins" pitchFamily="2" charset="77"/>
              <a:cs typeface="Poppins" pitchFamily="2" charset="77"/>
            </a:rPr>
            <a:t>3</a:t>
          </a:r>
        </a:p>
      </dsp:txBody>
      <dsp:txXfrm>
        <a:off x="7613092" y="1447754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99D7-3322-634A-B153-9F7F9BD945AB}" type="datetimeFigureOut">
              <a:rPr lang="en-US" smtClean="0"/>
              <a:t>9/25/25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C39CB-EDE1-F54D-A802-A696C41AB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3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0982-A051-8CD4-FC7A-76ABABB76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69B25-C754-EE2F-81DA-19C3A0D00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660FA-81E5-80ED-7B97-BFE01A771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51B5F-9CFC-CD57-DD93-BAE6085BB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808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3C2F-B7CA-1CBD-E0AF-DE6CD795F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875E9-2727-7A5B-8CDA-83CDF6EA8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60CD8-1A7B-C4EE-7CC3-89A71BB39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62493-758E-03DA-174E-00AC55A10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64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47640-4F66-1B02-A28E-1D15AF56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DEC6F-4931-DC2A-053F-161872137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A991A-1AB9-E4C0-9E61-4D10B69EB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56C2-168B-1406-CB22-8E7B2D166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1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0C20-E71E-8E8A-A9DA-9D16D0CE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E6C2D-F4CA-9074-0050-DCEC17419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2D68D-7613-F781-B783-DB5282024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5DE44-4902-808A-7E1E-278B78F3B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75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DFE5B-B5EC-C382-BD8E-25761347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3B0D7-F36C-A6D7-EBC8-0C8089FDB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3CDDB-74BA-AC9D-F362-B8BC0278B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85862-F44A-9F14-CBAE-FF649F954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40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04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CE670-5BF2-94EE-A085-A78195358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C7F0F-94CB-CF09-C6A2-15C543551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FF652-B13A-8B9E-8151-0F20C7F29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680A7-8D3B-A8BB-D0B8-61D7A6D14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7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1BB6-31F8-1801-4E4D-62EAD36C2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C5C99-8D10-7C10-5D28-EE244B068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7C1830-A377-9B32-342B-55F62C75B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04BFA-0B15-ED4F-ED21-893C186EC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81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CDB81-E013-D02D-1A74-290FF3D95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B66EC-2F8A-A41B-4546-F2E9C39DD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00694-E892-F35B-799F-D945E5ADF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BCD54-36A2-FAD5-D112-AF57C90F8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95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171E-AF3F-7B81-F525-BDAEA387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A7C4C-8D10-8535-4481-F859DB7B4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1F624-4904-8DE0-775A-38E30ADDF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2AA95-CDE7-08FD-4DAF-CBE9430FB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9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80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C3CB-8ED7-A52D-9DA2-EBA8C6A06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B7CFA-37BA-3E07-4C4B-4227FE10E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37340-BF1F-1018-9CF7-354C06DD9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AC7CE-F781-1020-2036-8A19F25ED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135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EBD3-7E3E-49D2-F8D6-7A7F5FA43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EBFF6-BDB4-EA49-9AFE-FF1F17073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74A26-2BC1-BAC3-C065-E7CDA0EEA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99BA4-4AC2-4248-F012-266D506FB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36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FC01-574B-9DFE-B6C7-79BB5E40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98171-C62E-3133-14BC-43A30B7D4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9A238-CE35-79BD-A6A8-772F8CF0C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F5B45-B5A7-BC9F-C67B-0F2C29838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32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5A175-EFFA-4673-3E4A-EC231F59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EA5E2-C751-E9FF-69CA-A20B62330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8546E-0282-3064-CCE1-07FDF9744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9DA03-6230-E48E-EA8A-8352EB2C0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487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8790-7CD3-6876-A75E-95ECF9680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D0BD3-5404-8A41-1DCD-0780DBF6C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750B1-E437-8DD6-AD5F-BFEFB07F2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8A89C-6BDC-D3B4-D324-D954F591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98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78F5E-DFF0-A082-CDA0-E33724A32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7F1E90-577F-4E91-5629-583FBC163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2EB91-0C3A-64ED-3020-A16E44D57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FB341-EE64-0ADB-9445-71F028224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18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FF0A0-0830-2558-191C-8B6340BE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3CA04-DF09-98E9-FC92-BBE1CCA06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74D53-7F9A-D2FD-5A3D-F582FFD91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AC303-111A-96D0-E5C6-4543BAFF94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545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13E4A-92B0-6327-289A-18E8CB361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5F6C2-E366-AD5F-8207-35B78A349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3AD34F-677D-0817-1DE4-D3BE5CC25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FE000-728B-18FC-34D7-9998C5F1E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103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B74E8-7E57-4EAD-1570-2A6AECDF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6574C-688C-26CB-A4D9-6085DC5A5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0855D-1C27-B20B-A54D-3C1D979A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BA381-634A-93BE-E7C9-BC2816B63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149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65EFA-388F-7A1D-B609-76E152193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B91B5-C6F8-10FB-9039-AA0D5D2A8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58E25-8236-0B73-A872-EAFDA8F3F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1D27C-0BB9-AE7E-62EB-EC57C1E8A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2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68EE9-67F9-73E2-A742-990FE5174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5141D-F794-4F26-0515-CE710C71C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7FF77-0E2F-3B79-082C-522C1F858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74B-D9C2-45F4-895A-82781E4FE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487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60235-8EC0-E9F0-290E-5A09B862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1E5EC-0D6B-34D6-0936-80BA23898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50558-FD62-4516-4FA9-E896959C8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A4396-BC7D-477A-F1EE-1A31FB369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4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3BF71-BDD7-2068-ED13-809E3754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3F662-E934-C68D-6142-4FAA791A6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5CCF47-6378-6FE1-2A6D-D063C1067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D169-9ECA-7884-3A9A-1A63A9AED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055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EB1EE-F422-91D4-BA11-74B8C5EEE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C19E9-E99B-34F5-138E-23EBF952B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FBE04-152A-C1B4-7B5A-105BED679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9DBD0-47D4-88D0-A917-AEF762E4C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147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E8CFE-D6BE-B331-E310-D96C64121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60141-8C67-D9BC-D243-36E5BF3C0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F37CB-3A49-228C-14FF-2C373EE8E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5A6E7-9410-289F-4F32-CAB581F34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75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E445A-73BB-72C3-1E1B-424B41E9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673B0-4092-483A-6AC5-55A07740F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86B31-1805-8505-E74D-1B123970F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7D7D8-ECAB-8B76-5DDD-7673FFCD7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37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B692-1D44-97B3-0F2C-00A89BB1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1467A-3A3D-84B3-0161-9011775DD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CFAF7-179E-BA09-74FF-A014B95EB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B7DD7-BC3A-7820-D837-546D209FA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84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EEF51-B931-B65E-F7E0-D582C1E1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AAB56-663D-9184-C2EF-EE6B9FDCA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5CF01-940C-8011-DD8F-B614A1101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5620C-2C0D-4F84-4AC8-983AF2296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98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EC7FA-5744-4098-8B54-01367A5C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55386-F970-9940-8CE0-ABD7D0A37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5FFFE-A0FA-21F8-2892-354D9BDF8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6067F-F0A5-9C40-FA9E-DB0244F30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39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FC11E-169F-2622-CCF5-2CDB459B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6DDE4-07DC-24CA-FDB0-16E7EC5A3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931CE-128B-F577-6082-4268CFA48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AF25A-962E-D603-3EB0-907DB978E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57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73A0-0792-0734-6869-9F9710EE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A2255-6B3C-D5DE-BC2C-03FA4B5E6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C51EC-6363-EDDB-9F10-427711A28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4A15-3877-0D63-5CCC-14DCFECA3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5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5061D-0160-FC49-85DD-D96DB0EFF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06271-AA4D-69BB-DD62-075723E32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108D5-6D7D-82B7-11BF-FC8DD47E9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33BE9-CB9E-650C-8E0E-F196E09C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83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BAF5F-C6CE-8266-B128-7D4AA3F5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28D6E-9236-5769-09DC-8FDEDA05C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35C96-E84E-E2D6-6AD0-D97A7C22D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0664A-A509-5EFF-3108-A972E37AC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07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6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51F5-DEC7-E13C-5B0B-890FD8BF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0E0FD-8502-FCE6-BC82-8DDEF427C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6C255-D0E5-9B5D-B09B-B3EFF9DBE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85515-DC2F-D35F-3BB9-815EF55C5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95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5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E0F1F-DCC8-D0FC-BB83-C6B98BA7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8C9A1-E737-21EF-0F5C-475F320B6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C4B499-0F7D-CC7E-B889-CDFC6FAE3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290C3-EC09-6C2D-6255-11B8CA0E7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6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A7428-D261-EEE4-6534-D5643A76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63BA6-7AFF-939C-0449-AAAB608F0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2E41C-4728-FE37-06F1-B7AD29B25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AF7BB-BB6D-AA64-B602-976BD41BC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9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D644-AA8A-CAF8-CBFE-F38BD7231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6F85C-8050-C164-AEB5-0A1702D5B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C2CF4-97FF-46BA-B0AC-D07917DE8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D44AE-36F9-7B96-755B-31EF82022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E2B39-FF1C-FE45-B0FB-29005B97A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51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12111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07996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64557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21795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7655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0727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544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87411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58120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417275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3413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B9E77-CA78-FA41-91CC-BCE51E84D09E}" type="datetimeFigureOut">
              <a:rPr lang="en-CR" smtClean="0"/>
              <a:t>9/25/25</a:t>
            </a:fld>
            <a:endParaRPr lang="en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48E7-AAEF-5645-AE39-7F82DA365B41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50248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actjoven.warnathgroup.com/wp-content/uploads/2025/06/jose-fina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actjoven.warnathgroup.com/wp-content/uploads/2025/06/ema-fina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actjoven.warnathgroup.com/wp-content/uploads/2025/06/eva-fina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actjoven.warnathgroup.com/wp-content/uploads/2025/06/sol-final.mp4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actjoven.warnathgroup.com/wp-content/uploads/2025/08/marco-final.mp4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actjoven.warnathgroup.com/wp-content/uploads/2025/08/nicolas-final.mp4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actjoven.warnathgroup.com/wp-content/uploads/2025/07/messaging-vid" TargetMode="Externa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hyperlink" Target="https://view.genially.com/6850283468ca382197436976" TargetMode="Externa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hyperlink" Target="https://iactjoven.warnathgroup.com/obtenga-ayuda/" TargetMode="Externa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ED6289-49CA-CB93-32DA-A8E8B9DF99C6}"/>
              </a:ext>
            </a:extLst>
          </p:cNvPr>
          <p:cNvSpPr/>
          <p:nvPr/>
        </p:nvSpPr>
        <p:spPr>
          <a:xfrm>
            <a:off x="0" y="273493"/>
            <a:ext cx="12192000" cy="2357610"/>
          </a:xfrm>
          <a:prstGeom prst="rect">
            <a:avLst/>
          </a:prstGeom>
          <a:solidFill>
            <a:srgbClr val="0A6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99F30-748A-3767-A486-EE539290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4" y="401648"/>
            <a:ext cx="11241803" cy="2484583"/>
          </a:xfrm>
        </p:spPr>
        <p:txBody>
          <a:bodyPr>
            <a:noAutofit/>
          </a:bodyPr>
          <a:lstStyle/>
          <a:p>
            <a:pPr algn="ctr"/>
            <a:r>
              <a:rPr lang="es-CR" sz="3000" b="1" dirty="0">
                <a:latin typeface="Poppins" pitchFamily="2" charset="77"/>
                <a:cs typeface="Poppins" pitchFamily="2" charset="77"/>
              </a:rPr>
              <a:t>Aprender, prevenir, proteger: lo que toda persona adolescente debe saber sobre la trata de personas</a:t>
            </a:r>
            <a:br>
              <a:rPr lang="es-CR" sz="3000" b="1" dirty="0">
                <a:latin typeface="Poppins" pitchFamily="2" charset="77"/>
                <a:cs typeface="Poppins" pitchFamily="2" charset="77"/>
              </a:rPr>
            </a:br>
            <a:br>
              <a:rPr lang="en-US" sz="3000" b="1" noProof="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</a:br>
            <a:endParaRPr lang="en-US" sz="3000" b="1" noProof="0" dirty="0">
              <a:latin typeface="Poppins" pitchFamily="2" charset="77"/>
              <a:ea typeface="Belleza"/>
              <a:cs typeface="Poppins" pitchFamily="2" charset="77"/>
              <a:sym typeface="Belleza"/>
            </a:endParaRPr>
          </a:p>
        </p:txBody>
      </p:sp>
      <p:pic>
        <p:nvPicPr>
          <p:cNvPr id="6" name="Picture 9" descr="A person and person with green background&#10;&#10;AI-generated content may be incorrect.">
            <a:extLst>
              <a:ext uri="{FF2B5EF4-FFF2-40B4-BE49-F238E27FC236}">
                <a16:creationId xmlns:a16="http://schemas.microsoft.com/office/drawing/2014/main" id="{AF92A067-2E93-CBC7-FE17-BE70CA24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2139504"/>
            <a:ext cx="7772400" cy="2056927"/>
          </a:xfrm>
          <a:prstGeom prst="rect">
            <a:avLst/>
          </a:prstGeom>
        </p:spPr>
      </p:pic>
      <p:pic>
        <p:nvPicPr>
          <p:cNvPr id="7" name="Picture 15" descr="A map of the warmath group&#10;&#10;Description automatically generated">
            <a:extLst>
              <a:ext uri="{FF2B5EF4-FFF2-40B4-BE49-F238E27FC236}">
                <a16:creationId xmlns:a16="http://schemas.microsoft.com/office/drawing/2014/main" id="{C89D0FFE-2BBD-19A1-23D7-4F9FBE51A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5234"/>
            <a:ext cx="4346532" cy="190160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3FEB029-3DD5-96D9-79BC-A6E7F7F4D526}"/>
              </a:ext>
            </a:extLst>
          </p:cNvPr>
          <p:cNvSpPr/>
          <p:nvPr/>
        </p:nvSpPr>
        <p:spPr>
          <a:xfrm>
            <a:off x="12583" y="4935746"/>
            <a:ext cx="12192000" cy="88135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335F2E0-DE99-3D12-BD6D-3AE87B4C6A1E}"/>
              </a:ext>
            </a:extLst>
          </p:cNvPr>
          <p:cNvSpPr txBox="1"/>
          <p:nvPr/>
        </p:nvSpPr>
        <p:spPr>
          <a:xfrm>
            <a:off x="4753784" y="5063558"/>
            <a:ext cx="72385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Poppins" pitchFamily="2" charset="77"/>
                <a:cs typeface="Poppins" pitchFamily="2" charset="77"/>
              </a:rPr>
              <a:t>El Programa Innovaciones en el Abordaje Contra la Trata de niñas, niños y adolescentes (IACT)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1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F8C15D94-45A3-E339-BC67-C53023AB73D3}"/>
              </a:ext>
            </a:extLst>
          </p:cNvPr>
          <p:cNvSpPr/>
          <p:nvPr/>
        </p:nvSpPr>
        <p:spPr>
          <a:xfrm>
            <a:off x="4753784" y="6018151"/>
            <a:ext cx="7399480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Esta presentación fue financiada a través de un acuerdo de cooperación con el Departamento de Estado de los Estados Unidos. Las opiniones, los hallazgos y las conclusiones que se exponen en ella son los del autor o autores y no reflejan necesariamente los del Departamento de Estado de los Estados Unidos.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009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26D3-2C83-4434-05FC-21295C02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2F37FE6-0BDC-C823-6232-43F87E834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A617EF66-1997-D2C8-337C-268E7A58A5F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935F2C-372B-F666-91BD-1B91E7376EC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C61FB9B-B4E2-C822-ECFA-0627C9337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9FE2FC-CE57-46D6-CBFD-AF2629CB0F2D}"/>
              </a:ext>
            </a:extLst>
          </p:cNvPr>
          <p:cNvSpPr txBox="1">
            <a:spLocks/>
          </p:cNvSpPr>
          <p:nvPr/>
        </p:nvSpPr>
        <p:spPr>
          <a:xfrm>
            <a:off x="677472" y="1633724"/>
            <a:ext cx="11036970" cy="4589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R" sz="2200" dirty="0">
                <a:latin typeface="Poppins" pitchFamily="2" charset="77"/>
                <a:cs typeface="Poppins" pitchFamily="2" charset="77"/>
              </a:rPr>
              <a:t>La trata de personas con fines de explotación sexual y las relaciones impropias son delitos diferentes. Sin embargo, en ocasiones una relación impropia puede ocultar o convertirse posteriormente en una situación de explotación. Por eso es importante reconocer las señales de alerta a tiempo y comprender que lo que puede parecer una relación, en realidad es alguien que se aprovecha de una persona más joven.</a:t>
            </a:r>
            <a:br>
              <a:rPr lang="es-CR" sz="2200" dirty="0">
                <a:latin typeface="Poppins" pitchFamily="2" charset="77"/>
                <a:cs typeface="Poppins" pitchFamily="2" charset="77"/>
              </a:rPr>
            </a:br>
            <a:endParaRPr lang="es-CR" sz="2200" dirty="0"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s-CR" sz="2200" dirty="0">
                <a:latin typeface="Poppins" pitchFamily="2" charset="77"/>
                <a:cs typeface="Poppins" pitchFamily="2" charset="77"/>
              </a:rPr>
              <a:t>Recuerde, usted no es quien está cometiendo el delito, la responsabilidad siempre recae en la persona que decide aprovecharse o ejercer poder sobre usted.</a:t>
            </a:r>
          </a:p>
          <a:p>
            <a:pPr marL="0" indent="0" algn="ctr">
              <a:buNone/>
            </a:pPr>
            <a:br>
              <a:rPr lang="es-CR" sz="2200" dirty="0">
                <a:latin typeface="Poppins" pitchFamily="2" charset="77"/>
                <a:cs typeface="Poppins" pitchFamily="2" charset="77"/>
              </a:rPr>
            </a:br>
            <a:r>
              <a:rPr lang="es-CR" sz="2200" b="1" dirty="0">
                <a:latin typeface="Poppins" pitchFamily="2" charset="77"/>
                <a:cs typeface="Poppins" pitchFamily="2" charset="77"/>
              </a:rPr>
              <a:t>Cada persona adolescente merece apoyo, seguridad y protección.</a:t>
            </a:r>
            <a:endParaRPr lang="es-CR" sz="2200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lang="en-US" sz="2200" b="1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lang="en-US" sz="2200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lang="en-US" sz="2200" dirty="0">
              <a:latin typeface="Poppins" pitchFamily="2" charset="77"/>
              <a:cs typeface="Poppins" pitchFamily="2" charset="77"/>
            </a:endParaRPr>
          </a:p>
          <a:p>
            <a:pPr marL="0" indent="0" fontAlgn="base">
              <a:buNone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514350" marR="0" lvl="0" indent="-514350" algn="just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	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1B2EBCE-8044-49FF-F4DA-7901AB400AF6}"/>
              </a:ext>
            </a:extLst>
          </p:cNvPr>
          <p:cNvSpPr txBox="1">
            <a:spLocks/>
          </p:cNvSpPr>
          <p:nvPr/>
        </p:nvSpPr>
        <p:spPr>
          <a:xfrm>
            <a:off x="8388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Relaciones impropias y trata de personas</a:t>
            </a:r>
          </a:p>
        </p:txBody>
      </p:sp>
    </p:spTree>
    <p:extLst>
      <p:ext uri="{BB962C8B-B14F-4D97-AF65-F5344CB8AC3E}">
        <p14:creationId xmlns:p14="http://schemas.microsoft.com/office/powerpoint/2010/main" val="393728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FD8B-C470-5CFA-4356-71CDF9F43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DA735E-F36F-47D3-F7E0-F1EE2172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Explotación laboral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3B59E4D6-F6E9-4F5B-1A04-600C06CE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ACA67F70-80C3-7926-0E70-93F387F71E7E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A1C76-D96E-9745-58DE-17EDB9999670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62A74CD2-F69A-08F7-7B6C-83D68371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F8245D5-713A-6CB6-75C3-EC2D49AF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98" y="182084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C84F675-78BA-D544-9BA2-BC3DAF368F7C}"/>
              </a:ext>
            </a:extLst>
          </p:cNvPr>
          <p:cNvSpPr txBox="1"/>
          <p:nvPr/>
        </p:nvSpPr>
        <p:spPr>
          <a:xfrm>
            <a:off x="707365" y="1726401"/>
            <a:ext cx="670705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R" sz="1600" dirty="0">
                <a:latin typeface="Poppins" pitchFamily="2" charset="77"/>
                <a:cs typeface="Poppins" pitchFamily="2" charset="77"/>
              </a:rPr>
              <a:t>Se produce cuando una persona es persuadida, presionada, manipulada, engañada u obligada a trabajar. También se les puede engañar para que acepten un trabajo que no es el que pensaban. Esta forma de trata también puede incluir a víctimas que son presionadas u obligadas a vender drogas o a realizar otras actividades ilegales o ilícitas.</a:t>
            </a:r>
          </a:p>
          <a:p>
            <a:pPr algn="just" fontAlgn="base"/>
            <a:endParaRPr lang="es-CR" sz="1600" dirty="0">
              <a:latin typeface="Poppins" pitchFamily="2" charset="77"/>
              <a:cs typeface="Poppins" pitchFamily="2" charset="77"/>
            </a:endParaRPr>
          </a:p>
          <a:p>
            <a:pPr algn="just" fontAlgn="base"/>
            <a:r>
              <a:rPr lang="es-CR" sz="1600" dirty="0">
                <a:latin typeface="Poppins" pitchFamily="2" charset="77"/>
                <a:cs typeface="Poppins" pitchFamily="2" charset="77"/>
              </a:rPr>
              <a:t>A veces, las víctimas de la trata de personas con fines de explotación laboral reciben algún pago, aunque a menudo es menos de lo que se les había prometido. A algunas víctimas se les dice que tienen una deuda con el empleador o “patrono” que deben pagar y por eso se les retiene el salario.</a:t>
            </a:r>
          </a:p>
          <a:p>
            <a:pPr algn="just" fontAlgn="base"/>
            <a:endParaRPr lang="es-CR" sz="1600" dirty="0">
              <a:latin typeface="Poppins" pitchFamily="2" charset="77"/>
              <a:cs typeface="Poppins" pitchFamily="2" charset="77"/>
            </a:endParaRPr>
          </a:p>
          <a:p>
            <a:pPr algn="just" fontAlgn="base"/>
            <a:r>
              <a:rPr lang="es-CR" sz="1600" dirty="0">
                <a:latin typeface="Poppins" pitchFamily="2" charset="77"/>
                <a:cs typeface="Poppins" pitchFamily="2" charset="77"/>
              </a:rPr>
              <a:t>Puede darse en muchos lugares, en campos agrícolas, plantaciones, en restaurantes, en la calle o incluso dentro de la propia casa. La trata de personas con fines de explotación laboral también puede incluir que una persona sea obligada a vender drogas o a hacer otras cosas ilegales.</a:t>
            </a:r>
          </a:p>
          <a:p>
            <a:pPr algn="just" fontAlgn="base"/>
            <a:endParaRPr lang="en-US" sz="1600" b="0" i="0" noProof="0" dirty="0">
              <a:solidFill>
                <a:srgbClr val="333333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823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85190-500A-8E23-B737-AD294753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ADC2B0-8542-9537-8998-AEA493C1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Matrimonio forzado o de carácter servil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BB7F56E0-7EFB-42CB-2A95-5680BDF9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A4480E0-0D94-97C6-8BC4-015BCC659D6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754F0F-D8AF-3AAD-40A0-2FB89492C78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E700C60-D440-8582-0D3E-B29221C3D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573CB91-D73F-1FE2-BD9A-19157A5B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1" y="2086187"/>
            <a:ext cx="3373405" cy="33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B16B4E-8212-B756-913B-007566CCD0B9}"/>
              </a:ext>
            </a:extLst>
          </p:cNvPr>
          <p:cNvSpPr txBox="1"/>
          <p:nvPr/>
        </p:nvSpPr>
        <p:spPr>
          <a:xfrm>
            <a:off x="3944606" y="1992088"/>
            <a:ext cx="74350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R" sz="2000" dirty="0">
                <a:latin typeface="Poppins" pitchFamily="2" charset="77"/>
                <a:cs typeface="Poppins" pitchFamily="2" charset="77"/>
              </a:rPr>
              <a:t>Según la ley en Costa Rica, la trata de personas con fines de matrimonio forzado o de carácter servil se produce cuando una persona es persuadida, presionada, manipulada, engañada u obligada a contraer matrimonio “casarse”. Esta forma de trata puede darse incluso si el matrimonio no es legal. Si un adulto engaña u obliga a alguien a vivir con él, a actuar como si tuvieran una relación o a hacer cosas como cocinar, limpiar o tener relaciones sexuales, esto podría ser trata de personas con fines de matrimonio forzado o de carácter servil.</a:t>
            </a:r>
          </a:p>
          <a:p>
            <a:pPr algn="just" fontAlgn="base"/>
            <a:endParaRPr lang="es-CR" sz="2000" dirty="0">
              <a:latin typeface="Poppins" pitchFamily="2" charset="77"/>
              <a:cs typeface="Poppins" pitchFamily="2" charset="77"/>
            </a:endParaRPr>
          </a:p>
          <a:p>
            <a:pPr algn="just" fontAlgn="base"/>
            <a:endParaRPr lang="es-CR" sz="20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2908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BC8A-06D7-21E7-908F-8671645C9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516BA0-7A2A-AA7E-C7C9-70A958FC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Matrimonio forzado o de carácter servil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5C544EB2-C9D8-2594-D26D-ABBD155C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C31BB8F-A6E8-C524-4554-03B0C80D33E8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3F112C-90F2-4762-BCCB-93D9079BFA2D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8C19E5B-37E8-272C-7F77-8E5F6085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ECADE17-A225-1DD2-1766-33169B9E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1" y="2086187"/>
            <a:ext cx="3373405" cy="33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593A5C8-DA2F-C6AA-8238-CE47C228A762}"/>
              </a:ext>
            </a:extLst>
          </p:cNvPr>
          <p:cNvSpPr txBox="1"/>
          <p:nvPr/>
        </p:nvSpPr>
        <p:spPr>
          <a:xfrm>
            <a:off x="4055346" y="2203179"/>
            <a:ext cx="71425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R" sz="2000" dirty="0">
                <a:latin typeface="Poppins" pitchFamily="2" charset="77"/>
                <a:cs typeface="Poppins" pitchFamily="2" charset="77"/>
              </a:rPr>
              <a:t>En Costa Rica, la edad legal para contraer matrimonio “casarse” es de 18 años. Algunos adultos mantienen relaciones sexuales con adolescentes. Esto se llama «relaciones impropias» y son contrarias a la ley. Este tipo de relaciones puede conducir a la trata de personas con fines de matrimonio forzado o servil porque el adulto es capaz de manipular o controlar al adolescente.</a:t>
            </a:r>
          </a:p>
        </p:txBody>
      </p:sp>
    </p:spTree>
    <p:extLst>
      <p:ext uri="{BB962C8B-B14F-4D97-AF65-F5344CB8AC3E}">
        <p14:creationId xmlns:p14="http://schemas.microsoft.com/office/powerpoint/2010/main" val="69057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5505-B888-E5E6-D154-2A3EDF41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E0781-BE5F-0323-9FE3-F6A258F7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Fines de la trata de personas: Mendicidad forzada</a:t>
            </a:r>
            <a:endParaRPr lang="en-US" sz="3200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BF76B566-E74F-2923-6E80-D22050E7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5FCADD24-7E4B-ADD1-A649-FEF63D58BDAD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E1DFD5-B9B7-FD98-7289-6515D741E584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08BCDC43-C577-4D8B-4F2F-37B860E19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40F8A81-EB7D-3AB3-AFD2-E542246A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68" y="2106802"/>
            <a:ext cx="2880732" cy="28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BBB853-B1EE-784D-D89F-DFB98799D073}"/>
              </a:ext>
            </a:extLst>
          </p:cNvPr>
          <p:cNvSpPr txBox="1"/>
          <p:nvPr/>
        </p:nvSpPr>
        <p:spPr>
          <a:xfrm>
            <a:off x="1168656" y="2316735"/>
            <a:ext cx="68161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s-CR" sz="2000" dirty="0">
                <a:latin typeface="Poppins" pitchFamily="2" charset="77"/>
                <a:cs typeface="Poppins" pitchFamily="2" charset="77"/>
              </a:rPr>
              <a:t>Según la ley en Costa Rica, la trata de personas para la mendicidad forzada “pedir dinero en la calle” se produce cuando una persona es persuadida, presionada, manipulada, engañada u obligada a mendigar, pedir dinero en la calle, o a vender pequeños artículos como pañuelos o confites. Esto suele ocurrir en la calle o en zonas públicas.</a:t>
            </a:r>
          </a:p>
          <a:p>
            <a:pPr algn="just" fontAlgn="base"/>
            <a:r>
              <a:rPr lang="en-US" sz="2000" noProof="0" dirty="0">
                <a:solidFill>
                  <a:srgbClr val="333333"/>
                </a:solidFill>
                <a:latin typeface="Poppins" pitchFamily="2" charset="77"/>
                <a:cs typeface="Poppins" pitchFamily="2" charset="77"/>
              </a:rPr>
              <a:t>
</a:t>
            </a:r>
            <a:br>
              <a:rPr lang="en-US" sz="2000" b="0" i="0" noProof="0" dirty="0">
                <a:solidFill>
                  <a:srgbClr val="666666"/>
                </a:solidFill>
                <a:effectLst/>
                <a:latin typeface="Poppins" pitchFamily="2" charset="77"/>
                <a:cs typeface="Poppins" pitchFamily="2" charset="77"/>
              </a:rPr>
            </a:br>
            <a:endParaRPr lang="en-US" sz="2000" b="0" i="0" noProof="0" dirty="0">
              <a:solidFill>
                <a:srgbClr val="666666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just">
              <a:buNone/>
            </a:pPr>
            <a:endParaRPr lang="en-US" sz="2000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060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AE8913E-0F4A-A743-9F60-A65C24AAB2D4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D01C55D-18E6-64DC-A3ED-A6A404E5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72" y="316484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¿Quién puede ser una persona tratante?</a:t>
            </a:r>
          </a:p>
        </p:txBody>
      </p:sp>
      <p:pic>
        <p:nvPicPr>
          <p:cNvPr id="9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044A15BE-E0B8-4BF8-88CD-30B8971C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27EDABAD-A613-3033-24E9-40537EDE5E9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7FD44C6-56C5-FD9F-D631-7F218B18BFA6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5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1461AB6-D99B-A406-0AB9-806E3DCE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8164F4D-3D86-DAC4-9275-0F7B1A5F9BED}"/>
              </a:ext>
            </a:extLst>
          </p:cNvPr>
          <p:cNvSpPr txBox="1"/>
          <p:nvPr/>
        </p:nvSpPr>
        <p:spPr>
          <a:xfrm>
            <a:off x="838200" y="1772480"/>
            <a:ext cx="10515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CR" sz="2400" dirty="0">
                <a:latin typeface="Poppins" pitchFamily="2" charset="77"/>
                <a:cs typeface="Poppins" pitchFamily="2" charset="77"/>
              </a:rPr>
              <a:t>A veces, los tratantes son desconocidos o alguien a quien se acaba de conocer. Los tratantes también pueden ser alguien que usted conoce, incluso alguien en quien confía o a quien quiere. Un tratante puede ser un familiar, un vecino, un amigo, alguien que conoció en Internet o incluso la persona que usted cree que es su novio o novia.</a:t>
            </a:r>
          </a:p>
          <a:p>
            <a:pPr fontAlgn="base"/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Es importante entender que las personas tratantes pueden provenir de distintos entornos y pueden utilizar la confianza, el afecto o la familiaridad para explotar a las víctimas.</a:t>
            </a:r>
          </a:p>
        </p:txBody>
      </p:sp>
    </p:spTree>
    <p:extLst>
      <p:ext uri="{BB962C8B-B14F-4D97-AF65-F5344CB8AC3E}">
        <p14:creationId xmlns:p14="http://schemas.microsoft.com/office/powerpoint/2010/main" val="246376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C47CE-0592-5261-0384-7E4BBA1B5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DC2220-D2E1-AC14-8640-6AF3F144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latin typeface="Poppins" pitchFamily="2" charset="77"/>
              </a:rPr>
              <a:t>Tácticas de las personas tratantes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A83D9CA-67CB-AE71-E093-833EC80E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557A05B1-257D-63E8-661B-CCF1C650A3E7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643551-99A4-75AE-3311-AB969C9744E3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6DAAE12F-638D-1FAA-EBCC-EAD5CBF4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5CFB2C5-545A-B54F-FC0E-5297FC979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031" y="1800451"/>
            <a:ext cx="8380199" cy="4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2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9E847-E48D-8960-C0E0-263499893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CE725931-9366-61BD-7B47-AE42C3AE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D27DE6B-7A56-77B1-7758-F4C161E86F8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8529E7-E1C8-5C83-7C46-436C91F1A30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D851454-F782-0184-299B-5C099A68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8B8095-8C29-58B8-44C9-39FBF26C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92" y="1615255"/>
            <a:ext cx="7772400" cy="424045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61FABC76-287B-6CFC-C888-9D3184671D61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dirty="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3880720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83AD5-B396-358F-4FC4-7E43D8B3B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9F9F2C01-5286-35ED-8D64-8B5068F8B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D343BBDB-AD27-EC6D-5A04-42A95B35005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765E4B-DA62-B042-319D-D63B09EAED7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B1735DF5-5B01-291C-3153-F0C4EDD7A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AD6464-43EC-D10B-298F-025342E9A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013" y="1917304"/>
            <a:ext cx="7772400" cy="361707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4807FB9-A1BF-91B2-0E5F-936A98D923E3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1442378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1532C-3C11-8B82-AECC-09B662134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00E230C2-FDB8-69E3-16EE-F205E146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C27018C-5F97-B9AE-9819-32F0945DDC3A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69DB97-2E82-A344-6C61-14E1515033D3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3A88672-091E-883D-6339-BAD6F3C8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BC5059-F2DE-CFE7-2EFA-E9E9E0D82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92" y="1913671"/>
            <a:ext cx="7772400" cy="3942036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1E71CA3-ACDD-1A55-FCDB-E8AAEE9F831B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235442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E327B039-0AC8-0E8E-A45D-DE767A50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8913E-0F4A-A743-9F60-A65C24AAB2D4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6BD71F-DF5D-613A-B7CE-AA953594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69" y="445307"/>
            <a:ext cx="10515600" cy="885647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4000" noProof="0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Introducción</a:t>
            </a:r>
            <a:endParaRPr lang="es-ES_tradnl" sz="4000" strike="sngStrike" noProof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57318E59-DFE3-CFF1-9F3C-CD104382D90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810386-AD66-D43B-D5F0-860F894F2FB4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C12EBAE3-936D-E99B-BCB1-C7C5AD370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2" name="Picture 10" descr="A computer screen with a message&#10;&#10;AI-generated content may be incorrect.">
            <a:extLst>
              <a:ext uri="{FF2B5EF4-FFF2-40B4-BE49-F238E27FC236}">
                <a16:creationId xmlns:a16="http://schemas.microsoft.com/office/drawing/2014/main" id="{DFEEE690-B411-C4D7-A032-13A82DCB5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94" y="1330954"/>
            <a:ext cx="7167731" cy="480370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62A8938-57AF-CD38-3747-9DC669534DEA}"/>
              </a:ext>
            </a:extLst>
          </p:cNvPr>
          <p:cNvSpPr txBox="1"/>
          <p:nvPr/>
        </p:nvSpPr>
        <p:spPr>
          <a:xfrm>
            <a:off x="6070169" y="4740010"/>
            <a:ext cx="602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Poppins" pitchFamily="2" charset="77"/>
                <a:cs typeface="Poppins" pitchFamily="2" charset="77"/>
              </a:rPr>
              <a:t>iactjoven.warnathgroup.com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A5208D1-D584-DD6F-F6AE-00BA8BB85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575" y="1975760"/>
            <a:ext cx="2615754" cy="25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34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FCD63-DFB8-DC37-B4B5-62E19764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ED9EFD56-4141-5A89-E730-0EA186F78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2405642-8928-E356-7DC0-1D7F313C53DE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9CD7A1-6E76-E94F-E6EF-741679C1250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B730182-8CB2-4CC3-884B-154D6DFD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E816DC-1FFA-61CC-1C98-0708F935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92" y="2119346"/>
            <a:ext cx="7772400" cy="3204132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15817F0-A9EB-4FF2-8A52-AD62DB3F4C4F}"/>
              </a:ext>
            </a:extLst>
          </p:cNvPr>
          <p:cNvSpPr txBox="1">
            <a:spLocks/>
          </p:cNvSpPr>
          <p:nvPr/>
        </p:nvSpPr>
        <p:spPr>
          <a:xfrm>
            <a:off x="8382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latin typeface="Poppins" pitchFamily="2" charset="77"/>
              </a:rPr>
              <a:t>Tácticas de las personas tratantes</a:t>
            </a:r>
          </a:p>
        </p:txBody>
      </p:sp>
    </p:spTree>
    <p:extLst>
      <p:ext uri="{BB962C8B-B14F-4D97-AF65-F5344CB8AC3E}">
        <p14:creationId xmlns:p14="http://schemas.microsoft.com/office/powerpoint/2010/main" val="45085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2B699-3E0D-8B65-45D6-E4782B43E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801460-B5D8-4FF9-2740-02AADBDA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281"/>
            <a:ext cx="10515600" cy="1018080"/>
          </a:xfrm>
          <a:solidFill>
            <a:srgbClr val="0A6D8F"/>
          </a:solidFill>
        </p:spPr>
        <p:txBody>
          <a:bodyPr>
            <a:noAutofit/>
          </a:bodyPr>
          <a:lstStyle/>
          <a:p>
            <a:pPr algn="ctr"/>
            <a:r>
              <a:rPr lang="es-CR" sz="3200" dirty="0">
                <a:latin typeface="Poppins" pitchFamily="2" charset="77"/>
                <a:cs typeface="Poppins" pitchFamily="2" charset="77"/>
              </a:rPr>
              <a:t>Cualquiera puede ser víctima de trata de personas</a:t>
            </a:r>
            <a:endParaRPr lang="en-US" sz="3200" noProof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C11C8822-13E7-2B51-AFB3-C31453A0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F6E3331-89B4-1425-72A6-43F0C961DC0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AB7E0C-00D4-2543-2D34-27A88261C4DC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A37CBBE-60DC-8517-2E4B-4F589619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B1D9B0F-3C7F-9324-83E1-AE44D3BB51FD}"/>
              </a:ext>
            </a:extLst>
          </p:cNvPr>
          <p:cNvSpPr txBox="1"/>
          <p:nvPr/>
        </p:nvSpPr>
        <p:spPr>
          <a:xfrm>
            <a:off x="746462" y="1603098"/>
            <a:ext cx="61383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Las víctimas de la trata de personas pueden: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Ser niñas, niños, hombres o mujeres.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Tener cualquier edad.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Proceder de Costa Rica o de otro país.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Estar con o sin documentos de identidad.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Vivir con cualquier persona: familia o conocidos, amigos, solas o con personas que las explotan o se aprovechan de ellas.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Vivir en cualquier lugar, ya sea en su propia casa, en casa de otra persona, en la calle o en cualquier otro sitio.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Estar haciendo algo ilegal (como pertenecer a una banda o vender drogas) y aun así ser víctimas del delito de trata de personas.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B8A63B-2B78-6FB6-9DD1-93948654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72" y="1714499"/>
            <a:ext cx="4543166" cy="37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86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4DE01E-4980-8658-D8F5-F0546A23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9981E0-85D4-26AC-8D01-B2FDD94D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 dirty="0">
                <a:latin typeface="Poppins" pitchFamily="2" charset="77"/>
              </a:rPr>
              <a:t>Actividad: Historias de Vida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2AE3B075-0421-A441-2A9A-3DC5339F3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90D7B125-AAF9-4518-A1D8-2162153972D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BBE33A-7C2F-D5BC-DC9B-74490761DCFC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0A7EA30A-7F19-95CE-859F-E3A776D7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92D5F5-C3E8-1208-2E9C-45645AD50676}"/>
              </a:ext>
            </a:extLst>
          </p:cNvPr>
          <p:cNvSpPr txBox="1"/>
          <p:nvPr/>
        </p:nvSpPr>
        <p:spPr>
          <a:xfrm>
            <a:off x="1132507" y="1726401"/>
            <a:ext cx="1006540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Después de ver los videos sobre las historias de adolescentes, conversaremos y responderemos juntos las siguientes preguntas: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R" sz="2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¿Es esta una situación de trata de personas?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¿Por qué lo cree? ¿Cuáles son las señales o evidencias de ello?</a:t>
            </a:r>
          </a:p>
          <a:p>
            <a:pPr algn="just" fontAlgn="base"/>
            <a:endParaRPr lang="en-US" sz="2200" noProof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just">
              <a:buNone/>
            </a:pPr>
            <a:endParaRPr lang="en-US" sz="2200" noProof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9" descr="A person and person with green background&#10;&#10;AI-generated content may be incorrect.">
            <a:extLst>
              <a:ext uri="{FF2B5EF4-FFF2-40B4-BE49-F238E27FC236}">
                <a16:creationId xmlns:a16="http://schemas.microsoft.com/office/drawing/2014/main" id="{B720CE17-48B3-2B72-2396-E393A96F7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171" y="3624944"/>
            <a:ext cx="8868045" cy="234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2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8447FE-487C-CDB3-688B-E040C21D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1BA952-81A2-A5AF-1189-2439206D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413"/>
            <a:ext cx="10515600" cy="77279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3200" noProof="0" dirty="0">
                <a:latin typeface="Poppins" pitchFamily="2" charset="77"/>
              </a:rPr>
              <a:t>José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A951DB0F-586C-1772-C84F-089F4F888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7F6262A-5934-713E-B3A6-819A97EC080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17C079-9F29-4340-080F-DDFB9DEB54AA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8445152-0487-13AA-4427-442D0E375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9E4A7DC-118A-25B2-391C-99E428D0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053898"/>
            <a:ext cx="2235200" cy="37465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BF8EE65-0788-4441-85BB-A041EBFA3DF0}"/>
              </a:ext>
            </a:extLst>
          </p:cNvPr>
          <p:cNvSpPr/>
          <p:nvPr/>
        </p:nvSpPr>
        <p:spPr>
          <a:xfrm>
            <a:off x="3693226" y="3123210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A9922-6A0E-2060-E5B8-8DC94FE1E379}"/>
              </a:ext>
            </a:extLst>
          </p:cNvPr>
          <p:cNvSpPr txBox="1"/>
          <p:nvPr/>
        </p:nvSpPr>
        <p:spPr>
          <a:xfrm>
            <a:off x="5902036" y="3391644"/>
            <a:ext cx="4952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6"/>
              </a:rPr>
              <a:t>https://iactjoven.warnathgroup.com/wp-content/uploads/2025/06/jose-final</a:t>
            </a:r>
            <a:r>
              <a:rPr lang="en-US" dirty="0">
                <a:latin typeface="Poppins" pitchFamily="2" charset="77"/>
                <a:cs typeface="Poppins" pitchFamily="2" charset="77"/>
              </a:rPr>
              <a:t>.mp4</a:t>
            </a:r>
          </a:p>
        </p:txBody>
      </p:sp>
    </p:spTree>
    <p:extLst>
      <p:ext uri="{BB962C8B-B14F-4D97-AF65-F5344CB8AC3E}">
        <p14:creationId xmlns:p14="http://schemas.microsoft.com/office/powerpoint/2010/main" val="824816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03316-8BE7-EF20-1ACD-A5242C95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5E6B0C-DE54-EE0B-9AB3-35B211A41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75"/>
            <a:ext cx="10515600" cy="850394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3200" noProof="0" dirty="0">
                <a:latin typeface="Poppins" pitchFamily="2" charset="77"/>
              </a:rPr>
              <a:t>Ema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0D21E894-6AD9-8F78-960B-C26FFC2F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0AACC2D-208B-412C-2CF6-83DB7E9350D7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26B944-7362-8855-6E0F-F463FECA1F37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2D1055C-A5BC-C5B5-6589-D9A1E841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FBEBE3-A639-C86F-2502-82E4F35B4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695" y="1552346"/>
            <a:ext cx="2540000" cy="42545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CC1B0493-68E2-72D8-0F22-14DB8DF765A7}"/>
              </a:ext>
            </a:extLst>
          </p:cNvPr>
          <p:cNvSpPr/>
          <p:nvPr/>
        </p:nvSpPr>
        <p:spPr>
          <a:xfrm>
            <a:off x="842496" y="3115518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54039-5952-E26E-0A1F-27F9F1811C57}"/>
              </a:ext>
            </a:extLst>
          </p:cNvPr>
          <p:cNvSpPr txBox="1"/>
          <p:nvPr/>
        </p:nvSpPr>
        <p:spPr>
          <a:xfrm>
            <a:off x="3206338" y="3356430"/>
            <a:ext cx="4999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6"/>
              </a:rPr>
              <a:t>https://iactjoven.warnathgroup.com/wp-content/uploads/2025/06/ema-final</a:t>
            </a:r>
            <a:r>
              <a:rPr lang="en-US" dirty="0"/>
              <a:t>. mp4</a:t>
            </a:r>
          </a:p>
        </p:txBody>
      </p:sp>
    </p:spTree>
    <p:extLst>
      <p:ext uri="{BB962C8B-B14F-4D97-AF65-F5344CB8AC3E}">
        <p14:creationId xmlns:p14="http://schemas.microsoft.com/office/powerpoint/2010/main" val="121248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9C0DA-9CD0-F8AE-8698-719E0C08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64CD2-4E60-93D8-D572-F3A59AA7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018"/>
            <a:ext cx="10515600" cy="885646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3200" noProof="0" dirty="0">
                <a:latin typeface="Poppins" pitchFamily="2" charset="77"/>
              </a:rPr>
              <a:t>Eva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90DC1921-F154-1CCA-6640-FC290283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F0C6C97-86D8-F059-F8BA-752207B35F1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E41C82-17D6-96FF-D04C-05C2A0E0E62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790AEB4-C0AA-9588-78EA-54DD6BBB0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140950-85C6-1F54-3BA6-42AF8E015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9" y="1791221"/>
            <a:ext cx="2610616" cy="3867839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C689978C-EEB3-BADD-E79F-48F34C084650}"/>
              </a:ext>
            </a:extLst>
          </p:cNvPr>
          <p:cNvSpPr/>
          <p:nvPr/>
        </p:nvSpPr>
        <p:spPr>
          <a:xfrm>
            <a:off x="3693226" y="3123210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DD73F-3C20-F6DB-5DB7-75499D282CED}"/>
              </a:ext>
            </a:extLst>
          </p:cNvPr>
          <p:cNvSpPr txBox="1"/>
          <p:nvPr/>
        </p:nvSpPr>
        <p:spPr>
          <a:xfrm>
            <a:off x="6088084" y="3335234"/>
            <a:ext cx="5027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6"/>
              </a:rPr>
              <a:t>https://iactjoven.warnathgroup.com/wp-content/uploads/2025/06/eva-final</a:t>
            </a:r>
            <a:r>
              <a:rPr lang="en-US" dirty="0"/>
              <a:t>. mp4</a:t>
            </a:r>
          </a:p>
        </p:txBody>
      </p:sp>
    </p:spTree>
    <p:extLst>
      <p:ext uri="{BB962C8B-B14F-4D97-AF65-F5344CB8AC3E}">
        <p14:creationId xmlns:p14="http://schemas.microsoft.com/office/powerpoint/2010/main" val="4067825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76F81-62EF-7894-6F2C-0370BB71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AAFA9D-843C-B43E-8664-1634C83D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912"/>
            <a:ext cx="10515600" cy="974475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3200" noProof="0" dirty="0">
                <a:solidFill>
                  <a:schemeClr val="bg1"/>
                </a:solidFill>
                <a:latin typeface="Poppins" pitchFamily="2" charset="77"/>
              </a:rPr>
              <a:t>Sol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1E14EC9-27B4-716D-B46C-4797D9F5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C2F96BC-306B-29DB-4A96-54F7B895FB3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4F294E-CB76-9124-3809-6183FA17BF2A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7C7BD8E4-917F-F97C-568E-83AD8B512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38060B-A18E-936C-075B-C2208A815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487" y="1807082"/>
            <a:ext cx="2247900" cy="39497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5CCAA762-20EA-C67B-8A62-F31050AFD035}"/>
              </a:ext>
            </a:extLst>
          </p:cNvPr>
          <p:cNvSpPr/>
          <p:nvPr/>
        </p:nvSpPr>
        <p:spPr>
          <a:xfrm>
            <a:off x="842496" y="3115518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2D152-65CD-1AB5-671D-90B621D4C0E2}"/>
              </a:ext>
            </a:extLst>
          </p:cNvPr>
          <p:cNvSpPr txBox="1"/>
          <p:nvPr/>
        </p:nvSpPr>
        <p:spPr>
          <a:xfrm>
            <a:off x="3230089" y="3356430"/>
            <a:ext cx="4928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itchFamily="2" charset="77"/>
                <a:cs typeface="Poppins" pitchFamily="2" charset="77"/>
                <a:hlinkClick r:id="rId6"/>
              </a:rPr>
              <a:t>https://iactjoven.warnathgroup.com/wp-content/uploads/2025/06/sol-final.mp4</a:t>
            </a:r>
            <a:r>
              <a:rPr lang="en-US" dirty="0">
                <a:latin typeface="Poppins" pitchFamily="2" charset="77"/>
                <a:cs typeface="Poppins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45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DA6C1-754E-5B45-956C-3AEB03F2E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428104-741A-E693-20EE-BF52C3D5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489"/>
            <a:ext cx="10515600" cy="885646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3200" noProof="0" dirty="0">
                <a:solidFill>
                  <a:schemeClr val="bg1"/>
                </a:solidFill>
                <a:latin typeface="Poppins" pitchFamily="2" charset="77"/>
              </a:rPr>
              <a:t>Marco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35CCCA8C-D49E-A128-01D1-903C0FEB7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5B80978-F3B8-04A7-6796-6F6EE59A25E6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733EAF-68E7-5CC4-531F-18542F65125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F29E07CB-D51A-5CE0-FCFF-178936AF4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1BF85D8-C460-594D-319E-164A4A72E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07" y="1634094"/>
            <a:ext cx="2679700" cy="46355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8C2051D-4938-4901-7E4F-8AAF1BDA9CDF}"/>
              </a:ext>
            </a:extLst>
          </p:cNvPr>
          <p:cNvSpPr/>
          <p:nvPr/>
        </p:nvSpPr>
        <p:spPr>
          <a:xfrm>
            <a:off x="3693226" y="3123210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EA071-8F4C-62A9-0493-6726A8133677}"/>
              </a:ext>
            </a:extLst>
          </p:cNvPr>
          <p:cNvSpPr txBox="1"/>
          <p:nvPr/>
        </p:nvSpPr>
        <p:spPr>
          <a:xfrm>
            <a:off x="6104792" y="3377164"/>
            <a:ext cx="5902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itchFamily="2" charset="77"/>
                <a:cs typeface="Poppins" pitchFamily="2" charset="77"/>
                <a:hlinkClick r:id="rId6"/>
              </a:rPr>
              <a:t>https://iactjoven.warnathgroup.com/wp-content/uploads/2025/08/marco-final.mp4</a:t>
            </a:r>
            <a:r>
              <a:rPr lang="en-US" dirty="0">
                <a:latin typeface="Poppins" pitchFamily="2" charset="77"/>
                <a:cs typeface="Poppins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92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5B24E-7617-4D4F-596F-11DC1A94F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9839F9-32F0-13B6-D277-48E88664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92" y="472257"/>
            <a:ext cx="10515600" cy="885646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3200" noProof="0" dirty="0">
                <a:solidFill>
                  <a:schemeClr val="bg1"/>
                </a:solidFill>
                <a:latin typeface="Poppins" pitchFamily="2" charset="77"/>
              </a:rPr>
              <a:t>Nicolás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B4A82242-80D6-8C0A-9756-80195AAF1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EC4FAED0-E35D-B8A5-CF4B-9EC70719B7CD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40A0E-9B85-624A-89D8-57A1A4EB7D13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6BA4D5E5-9288-FA0D-D1D8-87A56C048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1959FA-4EF6-11F6-1607-9D1734A3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936" y="1713418"/>
            <a:ext cx="2120804" cy="370918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E15AA0A9-C796-A7F1-5C97-01FCD804D003}"/>
              </a:ext>
            </a:extLst>
          </p:cNvPr>
          <p:cNvSpPr/>
          <p:nvPr/>
        </p:nvSpPr>
        <p:spPr>
          <a:xfrm>
            <a:off x="842496" y="3115518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E06C3-614D-3777-0457-20A0FB6CA201}"/>
              </a:ext>
            </a:extLst>
          </p:cNvPr>
          <p:cNvSpPr txBox="1"/>
          <p:nvPr/>
        </p:nvSpPr>
        <p:spPr>
          <a:xfrm>
            <a:off x="3162869" y="3356430"/>
            <a:ext cx="6107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itchFamily="2" charset="77"/>
                <a:cs typeface="Poppins" pitchFamily="2" charset="77"/>
                <a:hlinkClick r:id="rId6"/>
              </a:rPr>
              <a:t>https://iactjoven.warnathgroup.com/wp-content/uploads/2025/08/nicolas-final.mp4</a:t>
            </a:r>
            <a:r>
              <a:rPr lang="en-US" dirty="0">
                <a:latin typeface="Poppins" pitchFamily="2" charset="77"/>
                <a:cs typeface="Poppins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218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FAA3-6678-9B2B-0EA5-26243DAD9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6CF1B1-0A98-DE0F-FAA2-B37892F5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CR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Actividad: Conversación de WhatsApp de Mariana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4C20028-3D6E-863D-6F10-3A4C5460D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57208A9-ED47-D8E0-5C33-28E99913892B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28EF96-2EE0-F709-85A9-CB357C2356BB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9890046E-19D8-E3DD-BBAF-9E535E4A4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F261AD2-50B7-B108-5044-0701A327C2CC}"/>
              </a:ext>
            </a:extLst>
          </p:cNvPr>
          <p:cNvSpPr txBox="1"/>
          <p:nvPr/>
        </p:nvSpPr>
        <p:spPr>
          <a:xfrm>
            <a:off x="838200" y="1701135"/>
            <a:ext cx="105156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Vamos a ver una conversación de WhatsApp entre una adolescente llamada Mariana y un hombre adulto llamado Daniel. Mientras seguimos la conversación, por favor preste atención a cómo se desarrolla y a cualquier frase o comportamiento que pueda representar un riesgo para Mariana.</a:t>
            </a:r>
          </a:p>
          <a:p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Haremos pausas en distintos momentos para que usted pueda compartir sus observaciones. Aproveche cada pausa para identificar las señales de alerta y expresar sus opiniones.</a:t>
            </a:r>
          </a:p>
          <a:p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s-CR" sz="2400" b="1" dirty="0">
                <a:latin typeface="Poppins" pitchFamily="2" charset="77"/>
                <a:cs typeface="Poppins" pitchFamily="2" charset="77"/>
              </a:rPr>
              <a:t>Recuerde que este es un espacio seguro donde todas las ideas y reflexiones son importantes.</a:t>
            </a:r>
          </a:p>
          <a:p>
            <a:pPr algn="ctr">
              <a:buNone/>
            </a:pPr>
            <a:endParaRPr lang="en-US" sz="2200" b="1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630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CF1C4-528C-0682-A321-7A93D1B0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AC3A42F1-A5F4-0C31-5B46-ECA55132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C411B-B407-3C4B-F559-0D07A3AA031E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14E90EE-F370-4069-CE28-AE12C14EAFF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B4F4D5-5795-6DD9-EDA2-9E16CFA6DF4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3D5D6A2-8B3A-D7B3-43C6-0EA36246F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D8B189D-60F6-52CF-3B92-81BD50B0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69" y="445307"/>
            <a:ext cx="10515600" cy="885647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Tres cosas sobre mi</a:t>
            </a:r>
            <a:endParaRPr lang="es-ES_tradnl" sz="3200" strike="sngStrike" noProof="0">
              <a:solidFill>
                <a:schemeClr val="bg1"/>
              </a:solidFill>
              <a:latin typeface="Poppins" pitchFamily="2" charset="77"/>
            </a:endParaRP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378E428F-C1AB-10BB-B5F6-B2C8511B2F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4622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1496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78F72-56FA-E402-1086-A98FE6AA4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380BF5-BF79-32A1-7512-F89BE6B93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CR" sz="3200" dirty="0">
                <a:latin typeface="Poppins" pitchFamily="2" charset="77"/>
                <a:cs typeface="Poppins" pitchFamily="2" charset="77"/>
              </a:rPr>
              <a:t>Conversación de WhatsApp de Mariana</a:t>
            </a:r>
            <a:endParaRPr lang="en-US" sz="3200" noProof="0" dirty="0"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2E9D6468-4D34-3D14-9E81-1EB1F8C42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4853CEC0-8C54-949E-F83E-041C6157404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2EBFB-0507-9890-301C-B9241438D109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F16E16D-018B-32C1-9B16-30DC98E7E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AD450E5-653B-7FB8-15B8-4DDAE1D0F294}"/>
              </a:ext>
            </a:extLst>
          </p:cNvPr>
          <p:cNvSpPr/>
          <p:nvPr/>
        </p:nvSpPr>
        <p:spPr>
          <a:xfrm>
            <a:off x="842496" y="3115518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89A93-BA90-6C7C-2F09-EA89621BA25B}"/>
              </a:ext>
            </a:extLst>
          </p:cNvPr>
          <p:cNvSpPr txBox="1"/>
          <p:nvPr/>
        </p:nvSpPr>
        <p:spPr>
          <a:xfrm>
            <a:off x="3463120" y="3356430"/>
            <a:ext cx="6107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5"/>
              </a:rPr>
              <a:t>https://iactjoven.warnathgroup.com/wp-content/uploads/2025/07/messaging-vid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dirty="0"/>
              <a:t>.mp4</a:t>
            </a:r>
          </a:p>
        </p:txBody>
      </p:sp>
    </p:spTree>
    <p:extLst>
      <p:ext uri="{BB962C8B-B14F-4D97-AF65-F5344CB8AC3E}">
        <p14:creationId xmlns:p14="http://schemas.microsoft.com/office/powerpoint/2010/main" val="4249132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2D3CF-59F5-C774-FD6D-C6B6B0AF5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C52A63-61B3-0D6C-22E4-C1925E1C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 dirty="0">
                <a:solidFill>
                  <a:schemeClr val="bg1"/>
                </a:solidFill>
                <a:latin typeface="Poppins" pitchFamily="2" charset="77"/>
              </a:rPr>
              <a:t>Actividad: Identifique el Riesgo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F88C89D8-8D92-D2F2-4736-F5FA1261E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B364CEDC-08B4-B166-6F16-0B40A4244AB1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0904E7-0C7A-C15F-1A4B-792955E433B3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7284315-9E59-8AF8-9A92-3DF26C82C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16D5C48-EFD5-EE57-92C5-8D1E60165FED}"/>
              </a:ext>
            </a:extLst>
          </p:cNvPr>
          <p:cNvSpPr txBox="1"/>
          <p:nvPr/>
        </p:nvSpPr>
        <p:spPr>
          <a:xfrm>
            <a:off x="838200" y="1824123"/>
            <a:ext cx="10515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Vamos a jugar </a:t>
            </a:r>
            <a:r>
              <a:rPr lang="es-CR" sz="2400" i="1" dirty="0">
                <a:latin typeface="Poppins" pitchFamily="2" charset="77"/>
                <a:cs typeface="Poppins" pitchFamily="2" charset="77"/>
              </a:rPr>
              <a:t>Identifique el Riesgo</a:t>
            </a:r>
            <a:r>
              <a:rPr lang="es-CR" sz="2400" dirty="0">
                <a:latin typeface="Poppins" pitchFamily="2" charset="77"/>
                <a:cs typeface="Poppins" pitchFamily="2" charset="77"/>
              </a:rPr>
              <a:t>. Revisaremos distintos escenarios y situaciones que cualquier persona adolescente podría experimentar en su vida diaria. Algunas decisiones aumentan el riesgo, mientras que otras ayudan a mantenerse seguro(a) y protegido(a).</a:t>
            </a:r>
          </a:p>
          <a:p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r>
              <a:rPr lang="es-CR" sz="2400" dirty="0">
                <a:latin typeface="Poppins" pitchFamily="2" charset="77"/>
                <a:cs typeface="Poppins" pitchFamily="2" charset="77"/>
              </a:rPr>
              <a:t>Iremos analizando cada escenario y responderemos las preguntas que aparecen en el juego.</a:t>
            </a:r>
          </a:p>
          <a:p>
            <a:br>
              <a:rPr lang="es-CR" sz="2400" dirty="0">
                <a:latin typeface="Poppins" pitchFamily="2" charset="77"/>
                <a:cs typeface="Poppins" pitchFamily="2" charset="77"/>
              </a:rPr>
            </a:br>
            <a:endParaRPr lang="es-CR" sz="2400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s-CR" sz="2400" b="1" dirty="0">
                <a:latin typeface="Poppins" pitchFamily="2" charset="77"/>
                <a:cs typeface="Poppins" pitchFamily="2" charset="77"/>
              </a:rPr>
              <a:t>Recuerde, este es un espacio seguro para compartir y aprender en conjunto.</a:t>
            </a:r>
          </a:p>
          <a:p>
            <a:pPr>
              <a:buNone/>
            </a:pPr>
            <a:endParaRPr lang="en-US" sz="2400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2137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99ACD-B127-210E-2895-D70C05547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926365-902E-E251-68A8-3244052D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Poppins" pitchFamily="2" charset="77"/>
              </a:rPr>
              <a:t>Identifique el Riesgo</a:t>
            </a:r>
            <a:endParaRPr lang="en-US" sz="3200" dirty="0">
              <a:solidFill>
                <a:schemeClr val="bg1"/>
              </a:solidFill>
              <a:latin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0D16222-18BC-9A84-35C3-A2ED097DC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A225E0FC-76A7-7BEA-47F7-28012B2D027B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7BBF1F-7E7F-51B3-CE3A-23A33F1EF07A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09AD674-EAD8-9058-170C-7A92CF4B9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151441D-5684-48D5-24B9-EB57917FDFA0}"/>
              </a:ext>
            </a:extLst>
          </p:cNvPr>
          <p:cNvSpPr txBox="1"/>
          <p:nvPr/>
        </p:nvSpPr>
        <p:spPr>
          <a:xfrm>
            <a:off x="2684051" y="5633705"/>
            <a:ext cx="717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96281"/>
                </a:solidFill>
                <a:latin typeface="Poppins" pitchFamily="2" charset="77"/>
                <a:cs typeface="Poppins" pitchFamily="2" charset="77"/>
                <a:hlinkClick r:id="rId5"/>
              </a:rPr>
              <a:t>https://view.genially.com/6850283468ca382197436976</a:t>
            </a:r>
            <a:r>
              <a:rPr lang="en-US" dirty="0">
                <a:solidFill>
                  <a:srgbClr val="396281"/>
                </a:solidFill>
                <a:latin typeface="Poppins" pitchFamily="2" charset="77"/>
                <a:cs typeface="Poppins" pitchFamily="2" charset="77"/>
              </a:rPr>
              <a:t> </a:t>
            </a:r>
          </a:p>
        </p:txBody>
      </p:sp>
      <p:pic>
        <p:nvPicPr>
          <p:cNvPr id="2" name="Picture 4" descr="A screenshot of a phone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5BC21AF0-9445-59C1-7A6B-08EF804C0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187" y="1800111"/>
            <a:ext cx="2133626" cy="333053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435F8CE7-197B-31A2-018B-46BCD255A113}"/>
              </a:ext>
            </a:extLst>
          </p:cNvPr>
          <p:cNvSpPr/>
          <p:nvPr/>
        </p:nvSpPr>
        <p:spPr>
          <a:xfrm>
            <a:off x="652661" y="5175587"/>
            <a:ext cx="2208810" cy="1128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9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1FE94-E81E-D1E8-764A-7B85C785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DBBD4E-4D66-9A52-C346-2EC8D38B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</a:rPr>
              <a:t>Actividad: Obtener Ayuda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CB226033-7603-E9F4-3779-BC9ECC482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FB110981-879E-6B5E-A33A-B1330D1BE2D0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52AA33-DDE0-0D49-69D5-8FB989136CA5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CEE08A92-13CC-1280-97C6-438C16D2A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E486EAB-6936-C42D-8A03-9C4CF5865394}"/>
              </a:ext>
            </a:extLst>
          </p:cNvPr>
          <p:cNvSpPr txBox="1"/>
          <p:nvPr/>
        </p:nvSpPr>
        <p:spPr>
          <a:xfrm>
            <a:off x="838200" y="1971130"/>
            <a:ext cx="10515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000" dirty="0">
                <a:latin typeface="Poppins" pitchFamily="2" charset="77"/>
                <a:cs typeface="Poppins" pitchFamily="2" charset="77"/>
              </a:rPr>
              <a:t>En esta actividad aprenderemos a quién pueden acudir las personas adolescentes si alguna vez enfrentan una situación de trata de personas o necesitan ayuda. Es muy importante saber a quién acudir, ya sea por usted mismo(a) o por una amistad. Usted tiene derecho a pedir ayuda, y existen personas e instituciones cuyo trabajo es escuchar, orientar y protegerle.</a:t>
            </a:r>
          </a:p>
          <a:p>
            <a:endParaRPr lang="es-CR" sz="2000" dirty="0">
              <a:latin typeface="Poppins" pitchFamily="2" charset="77"/>
              <a:cs typeface="Poppins" pitchFamily="2" charset="77"/>
            </a:endParaRPr>
          </a:p>
          <a:p>
            <a:r>
              <a:rPr lang="es-CR" sz="2000" dirty="0">
                <a:latin typeface="Poppins" pitchFamily="2" charset="77"/>
                <a:cs typeface="Poppins" pitchFamily="2" charset="77"/>
              </a:rPr>
              <a:t>Exploraremos la sección </a:t>
            </a:r>
            <a:r>
              <a:rPr lang="es-CR" sz="2000" b="1" dirty="0">
                <a:latin typeface="Poppins" pitchFamily="2" charset="77"/>
                <a:cs typeface="Poppins" pitchFamily="2" charset="77"/>
              </a:rPr>
              <a:t>Obtener Ayuda</a:t>
            </a:r>
            <a:r>
              <a:rPr lang="es-CR" sz="2000" dirty="0">
                <a:latin typeface="Poppins" pitchFamily="2" charset="77"/>
                <a:cs typeface="Poppins" pitchFamily="2" charset="77"/>
              </a:rPr>
              <a:t> de la plataforma </a:t>
            </a:r>
            <a:r>
              <a:rPr lang="es-CR" sz="2000" dirty="0" err="1">
                <a:latin typeface="Poppins" pitchFamily="2" charset="77"/>
                <a:cs typeface="Poppins" pitchFamily="2" charset="77"/>
              </a:rPr>
              <a:t>IACTjoven</a:t>
            </a:r>
            <a:r>
              <a:rPr lang="es-CR" sz="2000" dirty="0">
                <a:latin typeface="Poppins" pitchFamily="2" charset="77"/>
                <a:cs typeface="Poppins" pitchFamily="2" charset="77"/>
              </a:rPr>
              <a:t>, donde encontrará un Directorio de Servicios. Este directorio muestra qué instituciones y organizaciones están disponibles en su área, qué tipo de apoyo ofrecen y cómo puede contactarlas. Después de revisarlo, también reflexionaremos sobre las historias de otras personas adolescentes y pensaremos en conjunto adónde podrían acudir para encontrar el tipo de apoyo adecuado.</a:t>
            </a:r>
          </a:p>
        </p:txBody>
      </p:sp>
    </p:spTree>
    <p:extLst>
      <p:ext uri="{BB962C8B-B14F-4D97-AF65-F5344CB8AC3E}">
        <p14:creationId xmlns:p14="http://schemas.microsoft.com/office/powerpoint/2010/main" val="2041652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46DE-B895-6F85-5161-3FB87FA78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F3A8F3-F9E8-E751-4820-5A50203F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</a:rPr>
              <a:t>Obtener Ayuda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7B778216-F5C4-C273-EDF4-A6C93B3D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29EFD57A-66C9-0F47-E5F9-996EADDBCA45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3A7887-8924-BEF9-BAE4-865D9675B26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C76A6D7-413F-DCFD-DDA3-499B1889C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20FAE6E3-CD98-9910-9B08-730479A03780}"/>
              </a:ext>
            </a:extLst>
          </p:cNvPr>
          <p:cNvSpPr txBox="1"/>
          <p:nvPr/>
        </p:nvSpPr>
        <p:spPr>
          <a:xfrm>
            <a:off x="2684051" y="5633705"/>
            <a:ext cx="717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>
                <a:solidFill>
                  <a:srgbClr val="467886"/>
                </a:solidFill>
                <a:effectLst/>
                <a:latin typeface="Poppins" pitchFamily="2" charset="77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https://iactjoven.warnathgroup.com/obtenga-ayuda/</a:t>
            </a:r>
            <a:r>
              <a:rPr lang="en-US" sz="1800" dirty="0">
                <a:effectLst/>
                <a:latin typeface="Poppins" pitchFamily="2" charset="77"/>
                <a:ea typeface="Aptos" panose="020B0004020202020204" pitchFamily="34" charset="0"/>
              </a:rPr>
              <a:t> </a:t>
            </a:r>
            <a:endParaRPr lang="en-US" b="1" dirty="0">
              <a:solidFill>
                <a:srgbClr val="39628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FCE3B6-7F2D-3F9F-E368-E5CB53A18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556" y="1875835"/>
            <a:ext cx="3847288" cy="3106329"/>
          </a:xfrm>
          <a:prstGeom prst="rect">
            <a:avLst/>
          </a:prstGeom>
        </p:spPr>
      </p:pic>
      <p:pic>
        <p:nvPicPr>
          <p:cNvPr id="10" name="Picture 2" descr="A group of people with names&#10;&#10;AI-generated content may be incorrect.">
            <a:extLst>
              <a:ext uri="{FF2B5EF4-FFF2-40B4-BE49-F238E27FC236}">
                <a16:creationId xmlns:a16="http://schemas.microsoft.com/office/drawing/2014/main" id="{20FC3BE2-E0BC-0C34-0C74-B02C9CD29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192" y="1729676"/>
            <a:ext cx="4864100" cy="3251200"/>
          </a:xfrm>
          <a:prstGeom prst="rect">
            <a:avLst/>
          </a:prstGeom>
        </p:spPr>
      </p:pic>
      <p:pic>
        <p:nvPicPr>
          <p:cNvPr id="11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CDD860C-D063-D33D-B6D8-BD5303FADE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66" y="3966306"/>
            <a:ext cx="2124987" cy="21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1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1AD15-AA2C-EDC1-CA5E-2A491AE2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F4287-0674-D98B-15CA-1D307878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400" dirty="0">
                <a:latin typeface="Poppins" pitchFamily="2" charset="77"/>
                <a:cs typeface="Poppins" pitchFamily="2" charset="77"/>
              </a:rPr>
              <a:t>En caso de emergencia, llame al 9-1-1</a:t>
            </a:r>
            <a:endParaRPr lang="en-US" sz="3400" noProof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06013CB-47D9-5310-B7D8-7AEAFE13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AB0441D-A3F8-6533-82B1-60C0C9000872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5AA226-5E0B-BAC2-6E7B-0011323E3110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50D0A2E-D347-D720-1995-C2FCE2CD5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57B755F-1A7D-0CEE-A121-F3CFECEF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370"/>
            <a:ext cx="654601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_tradnl" sz="21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Una emergencia es cuando alguien necesita ayuda inmediata.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_tradnl" sz="21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_tradnl" sz="21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Por ejemplo: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_tradnl" sz="21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No se siente segura(o)
Está herido(a) físicamente
Alguien le está amenazando 
Cree que es víctima de la trata de personas
Alguien que conoce podría ser víctima de trata</a:t>
            </a:r>
            <a:endParaRPr lang="es-ES_tradnl" sz="21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endParaRPr lang="en-US" sz="21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Picture 7" descr="A phone with a pink bubble and white text&#10;&#10;Description automatically generated">
            <a:extLst>
              <a:ext uri="{FF2B5EF4-FFF2-40B4-BE49-F238E27FC236}">
                <a16:creationId xmlns:a16="http://schemas.microsoft.com/office/drawing/2014/main" id="{763ED014-D05D-C506-30F1-ADD2CFCA7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933" y="1613618"/>
            <a:ext cx="3794867" cy="44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60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DCFCE-9CA6-42E3-6BC1-9733869E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9019EB-7A63-04EB-F71E-978CFC8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4000" dirty="0">
                <a:latin typeface="Poppins" pitchFamily="2" charset="77"/>
                <a:cs typeface="Poppins" pitchFamily="2" charset="77"/>
              </a:rPr>
              <a:t>Equipo de Respuesta Inmediata (ERI)</a:t>
            </a:r>
            <a:endParaRPr lang="en-US" sz="4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B67A074-EF20-3D90-9B4F-CC1DD9AE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2C0F049-E771-40A4-25EC-D903FB81033D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49AA62-9720-BCE5-A785-79B01413181E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EBEDA48-1533-3897-B2AE-360DC29BC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EF96875-7C38-24D6-DCE1-6168E763A015}"/>
              </a:ext>
            </a:extLst>
          </p:cNvPr>
          <p:cNvSpPr txBox="1">
            <a:spLocks/>
          </p:cNvSpPr>
          <p:nvPr/>
        </p:nvSpPr>
        <p:spPr>
          <a:xfrm>
            <a:off x="1081414" y="1724363"/>
            <a:ext cx="10272386" cy="16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ES_tradnl" sz="2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Escriba al WhatsApp del Equipo de Respuesta Inmediata (ERI) si usted o alguien que usted conoce podría ser víctima de trata de personas. ERI es responsable de identificar y asistir a cualquier persona que pueda ser víctima de trata en Costa Rica.</a:t>
            </a:r>
            <a:endParaRPr lang="es-ES_tradnl" sz="2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67F8731-CB47-F31F-8B6B-E4B137A295D4}"/>
              </a:ext>
            </a:extLst>
          </p:cNvPr>
          <p:cNvSpPr/>
          <p:nvPr/>
        </p:nvSpPr>
        <p:spPr>
          <a:xfrm>
            <a:off x="1872345" y="3811868"/>
            <a:ext cx="7679869" cy="1847192"/>
          </a:xfrm>
          <a:custGeom>
            <a:avLst/>
            <a:gdLst/>
            <a:ahLst/>
            <a:cxnLst/>
            <a:rect l="l" t="t" r="r" b="b"/>
            <a:pathLst>
              <a:path w="11260791" h="2552446">
                <a:moveTo>
                  <a:pt x="0" y="0"/>
                </a:moveTo>
                <a:lnTo>
                  <a:pt x="11260791" y="0"/>
                </a:lnTo>
                <a:lnTo>
                  <a:pt x="11260791" y="2552446"/>
                </a:lnTo>
                <a:lnTo>
                  <a:pt x="0" y="255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AC7EB7-A19B-C8F1-C37D-8925BFE95110}"/>
              </a:ext>
            </a:extLst>
          </p:cNvPr>
          <p:cNvSpPr txBox="1"/>
          <p:nvPr/>
        </p:nvSpPr>
        <p:spPr>
          <a:xfrm>
            <a:off x="4212771" y="4159267"/>
            <a:ext cx="6106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EFFFF"/>
                </a:solidFill>
                <a:latin typeface="Poppins" pitchFamily="2" charset="77"/>
                <a:cs typeface="Poppins" pitchFamily="2" charset="77"/>
              </a:rPr>
              <a:t>6303-7234</a:t>
            </a:r>
            <a:endParaRPr lang="es-CR" sz="6000" dirty="0"/>
          </a:p>
        </p:txBody>
      </p:sp>
    </p:spTree>
    <p:extLst>
      <p:ext uri="{BB962C8B-B14F-4D97-AF65-F5344CB8AC3E}">
        <p14:creationId xmlns:p14="http://schemas.microsoft.com/office/powerpoint/2010/main" val="2834714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F1BD5-681F-F010-014F-2392503DE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8342C-07EA-162D-F37F-1F30C380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400" dirty="0">
                <a:latin typeface="Poppins" pitchFamily="2" charset="77"/>
                <a:cs typeface="Poppins" pitchFamily="2" charset="77"/>
              </a:rPr>
              <a:t>Puede llamar al PANI para pedir ayuda</a:t>
            </a:r>
            <a:endParaRPr lang="en-US" sz="3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9268788-8A47-85F9-33FD-9C6C2966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91B4158F-4BEC-12B5-524B-DBB36DEC186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565269-7B76-2622-4C04-D9A96EF950C5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F0BF893-6155-9874-2256-E6523A93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4A4972B-53FD-A6D9-59BA-EDB1CBE31B65}"/>
              </a:ext>
            </a:extLst>
          </p:cNvPr>
          <p:cNvSpPr txBox="1"/>
          <p:nvPr/>
        </p:nvSpPr>
        <p:spPr>
          <a:xfrm>
            <a:off x="4212771" y="4159267"/>
            <a:ext cx="6106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EFFFF"/>
                </a:solidFill>
                <a:latin typeface="Poppins" pitchFamily="2" charset="77"/>
                <a:cs typeface="Poppins" pitchFamily="2" charset="77"/>
              </a:rPr>
              <a:t>6303-7234</a:t>
            </a:r>
            <a:endParaRPr lang="es-CR" sz="600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232E7CF-1C42-367C-7566-CF798670B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7813" y="156326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_tradnl" sz="2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Puede llamar al PANI (Patronato Nacional de la Infancia), que es la institución gubernamental responsable de proteger y ayudar a todas las niñas, niños y adolescentes de Costa Rica.</a:t>
            </a:r>
            <a:endParaRPr lang="en-US" sz="26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endParaRPr lang="en-US" sz="2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45BB2F-1CC4-8C2F-AACF-714305F5E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259" y="3179209"/>
            <a:ext cx="7877481" cy="25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CB225-16C3-FA91-23FC-724F8BF1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64D865-7BF3-18BC-C6AD-BF12B3BD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latin typeface="Poppins" pitchFamily="2" charset="77"/>
              </a:rPr>
              <a:t>Directorio de Servicios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CDD3079-5BD6-AFEC-C9FA-3334E4B8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22D2830-E8D9-1DF9-3180-E129AC54D2F4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98BC74-ABF3-6F8D-F48B-D692FA9E4E66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F634C5D-5095-3727-6FEE-CD39D90F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4D91FB1-436E-45DE-62E0-353EB5D5B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793058"/>
            <a:ext cx="7772400" cy="43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4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01B39-466D-4B08-AFD6-082BF6C12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83D2D5-673A-A7BA-0AB0-576C835E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CR" sz="2800" dirty="0">
                <a:latin typeface="Poppins" pitchFamily="2" charset="77"/>
                <a:cs typeface="Poppins" pitchFamily="2" charset="77"/>
              </a:rPr>
              <a:t>Actividad de cierre: Lo que toda persona</a:t>
            </a:r>
            <a:br>
              <a:rPr lang="es-CR" sz="2800" dirty="0">
                <a:latin typeface="Poppins" pitchFamily="2" charset="77"/>
                <a:cs typeface="Poppins" pitchFamily="2" charset="77"/>
              </a:rPr>
            </a:br>
            <a:r>
              <a:rPr lang="es-CR" sz="2800" dirty="0">
                <a:latin typeface="Poppins" pitchFamily="2" charset="77"/>
                <a:cs typeface="Poppins" pitchFamily="2" charset="77"/>
              </a:rPr>
              <a:t>adolescente debe saber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1F3700BF-61C0-67D0-88EC-9536E220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A4A7FC8-F7BB-9945-ACB7-10A59453D833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EE3EC3-6C6C-DA42-4E8D-D69F29A18161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CFC5DA6-EFE6-D419-B327-C934DB4DB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8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A671E39-428F-4476-2FF4-D2A7D119A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836" y="1617272"/>
            <a:ext cx="77724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13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48B-1F79-5903-DDE7-299730FA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60E00B2-20A2-2AFC-FD51-A89F70DD3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B84C63-E1E9-AAC5-7659-6526E715122C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0D9457DE-0494-8E7A-ED70-67F6E0535257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70BC73-01B8-E70D-F151-39F298096F11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10E9C35C-01F3-A7B5-53FB-7D792C06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F7047C1-C98F-0B70-E2D2-3774F3E426A0}"/>
              </a:ext>
            </a:extLst>
          </p:cNvPr>
          <p:cNvSpPr txBox="1">
            <a:spLocks/>
          </p:cNvSpPr>
          <p:nvPr/>
        </p:nvSpPr>
        <p:spPr>
          <a:xfrm>
            <a:off x="812369" y="445307"/>
            <a:ext cx="10515600" cy="110792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Explorando lo que ya sabemos sobre </a:t>
            </a:r>
          </a:p>
          <a:p>
            <a:pPr algn="ctr"/>
            <a:r>
              <a:rPr lang="es-CR" sz="3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la trata de personas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E2A9EC9-1321-55AF-E108-F9152BA1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69" y="2326563"/>
            <a:ext cx="10515600" cy="4034591"/>
          </a:xfrm>
        </p:spPr>
        <p:txBody>
          <a:bodyPr>
            <a:noAutofit/>
          </a:bodyPr>
          <a:lstStyle/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¿Han oído hablar alguna vez de la trata de personas? ¿Dónde lo han visto o leído?</a:t>
            </a:r>
          </a:p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¿Han visto películas, series, noticias o leído novelas en las que se menciona la trata de personas? ¿Qué mostraron?</a:t>
            </a:r>
          </a:p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¿Qué creen que significa «trata de personas»? ¿Con qué palabras o situaciones lo asocian?</a:t>
            </a:r>
          </a:p>
          <a:p>
            <a:pPr algn="just"/>
            <a:r>
              <a:rPr lang="es-CR" sz="2600" dirty="0">
                <a:latin typeface="Poppins" pitchFamily="2" charset="77"/>
                <a:cs typeface="Poppins" pitchFamily="2" charset="77"/>
              </a:rPr>
              <a:t>¿Saben si las niñas, niños o adolescentes pueden ser víctimas de trata de personas? ¿Cómo creen que sucede?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noProof="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209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3FF1-D82C-3AF0-7285-74D8CAD5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4FA57D1C-6EAD-D07A-C9EB-0587261E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EC48EE-7332-A0AE-3823-F52862438950}"/>
              </a:ext>
            </a:extLst>
          </p:cNvPr>
          <p:cNvSpPr txBox="1"/>
          <p:nvPr/>
        </p:nvSpPr>
        <p:spPr>
          <a:xfrm>
            <a:off x="677472" y="969961"/>
            <a:ext cx="8445980" cy="2985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444356-7C09-E309-CFDA-B5EA90DA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69" y="445307"/>
            <a:ext cx="10515600" cy="885647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n-US" sz="4000" noProof="0" dirty="0" err="1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IACTjoven</a:t>
            </a:r>
            <a:r>
              <a:rPr lang="en-US" sz="4000" noProof="0" dirty="0">
                <a:solidFill>
                  <a:schemeClr val="bg1"/>
                </a:solidFill>
                <a:effectLst/>
                <a:latin typeface="Poppins" pitchFamily="2" charset="77"/>
                <a:ea typeface="Optima" panose="02000503060000020004" pitchFamily="2" charset="0"/>
                <a:cs typeface="Poppins" pitchFamily="2" charset="77"/>
              </a:rPr>
              <a:t> </a:t>
            </a:r>
            <a:endParaRPr lang="en-US" sz="4000" strike="sngStrike" noProof="0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556EF788-DA18-FA3C-776B-99CB300A5642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622CDA-484B-F90F-8F6B-27FFF36B2530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65E6CB6-27CD-13C7-AAEF-CE36850DE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12" name="Picture 10" descr="A computer screen with a message&#10;&#10;AI-generated content may be incorrect.">
            <a:extLst>
              <a:ext uri="{FF2B5EF4-FFF2-40B4-BE49-F238E27FC236}">
                <a16:creationId xmlns:a16="http://schemas.microsoft.com/office/drawing/2014/main" id="{9B8E1978-907D-BFC8-98E5-CFE333247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94" y="1330954"/>
            <a:ext cx="7167731" cy="480370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E4B86CD-A803-C6B7-AAFD-52CA3801BAB8}"/>
              </a:ext>
            </a:extLst>
          </p:cNvPr>
          <p:cNvSpPr txBox="1"/>
          <p:nvPr/>
        </p:nvSpPr>
        <p:spPr>
          <a:xfrm>
            <a:off x="6070169" y="4851679"/>
            <a:ext cx="602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Poppins" pitchFamily="2" charset="77"/>
                <a:cs typeface="Poppins" pitchFamily="2" charset="77"/>
              </a:rPr>
              <a:t>iactjoven.warnathgroup.com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94B075B-D8F2-8575-0029-E1D029E2B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575" y="1975760"/>
            <a:ext cx="2615754" cy="25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8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ED6289-49CA-CB93-32DA-A8E8B9DF99C6}"/>
              </a:ext>
            </a:extLst>
          </p:cNvPr>
          <p:cNvSpPr/>
          <p:nvPr/>
        </p:nvSpPr>
        <p:spPr>
          <a:xfrm>
            <a:off x="0" y="0"/>
            <a:ext cx="12192000" cy="2357610"/>
          </a:xfrm>
          <a:prstGeom prst="rect">
            <a:avLst/>
          </a:prstGeom>
          <a:solidFill>
            <a:srgbClr val="0A6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99F30-748A-3767-A486-EE539290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23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Poppins" pitchFamily="2" charset="77"/>
                <a:cs typeface="Poppins" pitchFamily="2" charset="77"/>
              </a:rPr>
              <a:t>¡Gracias!</a:t>
            </a:r>
            <a:endParaRPr lang="en-US" sz="4800" noProof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Picture 15" descr="A map of the warmath group&#10;&#10;Description automatically generated">
            <a:extLst>
              <a:ext uri="{FF2B5EF4-FFF2-40B4-BE49-F238E27FC236}">
                <a16:creationId xmlns:a16="http://schemas.microsoft.com/office/drawing/2014/main" id="{321DC331-EF26-FD20-6303-B2994BBB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409" y="2198498"/>
            <a:ext cx="5952781" cy="2604342"/>
          </a:xfrm>
          <a:prstGeom prst="rect">
            <a:avLst/>
          </a:prstGeom>
        </p:spPr>
      </p:pic>
      <p:pic>
        <p:nvPicPr>
          <p:cNvPr id="19" name="Picture 18" descr="A green and blue triangle&#10;&#10;Description automatically generated">
            <a:extLst>
              <a:ext uri="{FF2B5EF4-FFF2-40B4-BE49-F238E27FC236}">
                <a16:creationId xmlns:a16="http://schemas.microsoft.com/office/drawing/2014/main" id="{1AF24C62-E46A-A904-65F3-4D56EB21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" y="-5542"/>
            <a:ext cx="12192001" cy="81110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DB1A7E4F-2F59-5D87-0E1C-1C2220253D91}"/>
              </a:ext>
            </a:extLst>
          </p:cNvPr>
          <p:cNvSpPr txBox="1"/>
          <p:nvPr/>
        </p:nvSpPr>
        <p:spPr>
          <a:xfrm>
            <a:off x="1577860" y="5279340"/>
            <a:ext cx="895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noProof="0">
                <a:latin typeface="Poppins" pitchFamily="2" charset="77"/>
                <a:cs typeface="Poppins" pitchFamily="2" charset="77"/>
              </a:rPr>
              <a:t>Innovaciones en el abordaje contra la trata de niñas, niños y adolescentes (IACT)</a:t>
            </a:r>
          </a:p>
        </p:txBody>
      </p:sp>
    </p:spTree>
    <p:extLst>
      <p:ext uri="{BB962C8B-B14F-4D97-AF65-F5344CB8AC3E}">
        <p14:creationId xmlns:p14="http://schemas.microsoft.com/office/powerpoint/2010/main" val="3548780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12959-672D-5678-BBB7-331FC8AC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8F224-728B-FA96-1E3E-1FF34918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</a:rPr>
              <a:t>¿Qué es la trata de personas?</a:t>
            </a:r>
            <a:endParaRPr lang="es-ES_tradnl" sz="3600" b="1" noProof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67C80733-A3BA-85F8-BB31-4A0965ED9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051E63A-E7C0-78DA-1B3E-49D98D58B3E4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E9352-45C9-BAFA-383D-C92C37B83BCF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0A14751-3E3A-D7D6-A76B-D30DDE4D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2D4F22-65EA-E3CE-136A-A69505893B86}"/>
              </a:ext>
            </a:extLst>
          </p:cNvPr>
          <p:cNvSpPr txBox="1"/>
          <p:nvPr/>
        </p:nvSpPr>
        <p:spPr>
          <a:xfrm>
            <a:off x="838200" y="1513853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noProof="0" dirty="0">
                <a:solidFill>
                  <a:schemeClr val="bg1"/>
                </a:solidFill>
                <a:latin typeface="Poppins" pitchFamily="2" charset="77"/>
              </a:rPr>
              <a:t>A child or adolescent is a victim of trafficking when someone recruits them or takes them somewhere or offers them things (such as money, food, gifts)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08E0DF-DCFC-8D30-8FA1-8C9E7255DF93}"/>
              </a:ext>
            </a:extLst>
          </p:cNvPr>
          <p:cNvSpPr txBox="1"/>
          <p:nvPr/>
        </p:nvSpPr>
        <p:spPr>
          <a:xfrm>
            <a:off x="2828692" y="5991822"/>
            <a:ext cx="888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And then is exploited for the benefit of another person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5FADF19-4613-C077-EB5A-7A9A3195A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031" y="1632795"/>
            <a:ext cx="9095521" cy="42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6BD71F-DF5D-613A-B7CE-AA953594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65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dirty="0">
                <a:latin typeface="Poppins" pitchFamily="2" charset="77"/>
              </a:rPr>
              <a:t>¿Qué es la trata de niñas, niños y adolescentes</a:t>
            </a:r>
            <a:r>
              <a:rPr lang="es-ES_tradnl" sz="3200" noProof="0" dirty="0">
                <a:latin typeface="Poppins" pitchFamily="2" charset="77"/>
              </a:rPr>
              <a:t>?</a:t>
            </a:r>
            <a:endParaRPr lang="es-ES_tradnl" sz="3600" b="1" noProof="0" dirty="0">
              <a:latin typeface="Avenir Book" panose="02000503020000020003" pitchFamily="2" charset="0"/>
            </a:endParaRP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21B674CE-B82A-A117-8461-49941024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4109FE9-6EDA-2C48-DFA6-27A4C9CBC16A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819CCD-F74F-00CA-3607-897FC3CAC4A8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888C21FA-2837-B56D-4A11-DAA40E733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F6078E-C1A0-193C-DB12-9D92E48D8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751" y="1824123"/>
            <a:ext cx="6423804" cy="42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1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9C013-E17A-8DB5-55B9-55866C6E8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DB6C980F-A4A4-4287-769F-F1C19D6F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1DB1ADDA-0D02-8E83-5447-72F6957551FC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EA17A-5586-28FB-88F1-928F66C7A3F2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5EE38C44-0A12-9A2C-0FCB-56672417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23BFAF-8D60-4364-191B-D367077FD37C}"/>
              </a:ext>
            </a:extLst>
          </p:cNvPr>
          <p:cNvSpPr txBox="1"/>
          <p:nvPr/>
        </p:nvSpPr>
        <p:spPr>
          <a:xfrm>
            <a:off x="838200" y="1513853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noProof="0" dirty="0">
                <a:solidFill>
                  <a:schemeClr val="bg1"/>
                </a:solidFill>
                <a:latin typeface="Poppins" pitchFamily="2" charset="77"/>
              </a:rPr>
              <a:t>A child or adolescent is a victim of trafficking when someone recruits them or takes them somewhere or offers them things (such as money, food, gifts)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8B323A-D512-1E70-26EB-77808B066882}"/>
              </a:ext>
            </a:extLst>
          </p:cNvPr>
          <p:cNvSpPr txBox="1"/>
          <p:nvPr/>
        </p:nvSpPr>
        <p:spPr>
          <a:xfrm>
            <a:off x="2828692" y="5991822"/>
            <a:ext cx="888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And then is exploited for the benefit of another person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D7537FC-1950-89C0-B426-38962CF9E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89" y="179845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s-ES_tradnl" sz="3000" dirty="0">
                <a:latin typeface="Poppins" pitchFamily="2" charset="77"/>
                <a:cs typeface="Poppins" pitchFamily="2" charset="77"/>
              </a:rPr>
              <a:t>Una niña, niño o adolescente es víctima de trata cuando alguien lo recluta o lo lleva a algún lugar o le ofrece cosas (como dinero, comida, regalos)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s-ES_tradnl" sz="30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para que hagan lo que la persona quiere, como trabajos para los que son demasiado jóvenes o cosas sexuales o cometer delitos como vender drogas.</a:t>
            </a:r>
            <a:endParaRPr lang="es-ES_tradnl" sz="3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3000" dirty="0"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90671F1-9133-02D3-9739-913DC421A32C}"/>
              </a:ext>
            </a:extLst>
          </p:cNvPr>
          <p:cNvSpPr/>
          <p:nvPr/>
        </p:nvSpPr>
        <p:spPr>
          <a:xfrm>
            <a:off x="677472" y="3310250"/>
            <a:ext cx="1770327" cy="1221242"/>
          </a:xfrm>
          <a:custGeom>
            <a:avLst/>
            <a:gdLst/>
            <a:ahLst/>
            <a:cxnLst/>
            <a:rect l="l" t="t" r="r" b="b"/>
            <a:pathLst>
              <a:path w="2805113" h="1718132">
                <a:moveTo>
                  <a:pt x="0" y="0"/>
                </a:moveTo>
                <a:lnTo>
                  <a:pt x="2805112" y="0"/>
                </a:lnTo>
                <a:lnTo>
                  <a:pt x="2805112" y="1718132"/>
                </a:lnTo>
                <a:lnTo>
                  <a:pt x="0" y="1718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7927D23-8C78-26C3-FD8A-1DC85E485C70}"/>
              </a:ext>
            </a:extLst>
          </p:cNvPr>
          <p:cNvSpPr/>
          <p:nvPr/>
        </p:nvSpPr>
        <p:spPr>
          <a:xfrm>
            <a:off x="3044561" y="3298026"/>
            <a:ext cx="1410697" cy="1385726"/>
          </a:xfrm>
          <a:custGeom>
            <a:avLst/>
            <a:gdLst/>
            <a:ahLst/>
            <a:cxnLst/>
            <a:rect l="l" t="t" r="r" b="b"/>
            <a:pathLst>
              <a:path w="1992744" h="1786224">
                <a:moveTo>
                  <a:pt x="0" y="0"/>
                </a:moveTo>
                <a:lnTo>
                  <a:pt x="1992745" y="0"/>
                </a:lnTo>
                <a:lnTo>
                  <a:pt x="1992745" y="1786223"/>
                </a:lnTo>
                <a:lnTo>
                  <a:pt x="0" y="178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  <p:pic>
        <p:nvPicPr>
          <p:cNvPr id="13" name="Picture 28" descr="A menu with pictures of food and drinks&#10;&#10;Description automatically generated">
            <a:extLst>
              <a:ext uri="{FF2B5EF4-FFF2-40B4-BE49-F238E27FC236}">
                <a16:creationId xmlns:a16="http://schemas.microsoft.com/office/drawing/2014/main" id="{8246C6F4-21B8-B498-8FE5-A0C156D3C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939" y="3069971"/>
            <a:ext cx="2095500" cy="1701800"/>
          </a:xfrm>
          <a:prstGeom prst="rect">
            <a:avLst/>
          </a:prstGeom>
        </p:spPr>
      </p:pic>
      <p:pic>
        <p:nvPicPr>
          <p:cNvPr id="14" name="Picture 30" descr="A blue box with a pink ribbon&#10;&#10;Description automatically generated">
            <a:extLst>
              <a:ext uri="{FF2B5EF4-FFF2-40B4-BE49-F238E27FC236}">
                <a16:creationId xmlns:a16="http://schemas.microsoft.com/office/drawing/2014/main" id="{D374B5C3-D4D4-8F7C-E528-837E8F9BA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2769" y="3259744"/>
            <a:ext cx="1650056" cy="1391613"/>
          </a:xfrm>
          <a:prstGeom prst="rect">
            <a:avLst/>
          </a:prstGeom>
        </p:spPr>
      </p:pic>
      <p:pic>
        <p:nvPicPr>
          <p:cNvPr id="15" name="Picture 32" descr="A pair of blue earrings&#10;&#10;Description automatically generated">
            <a:extLst>
              <a:ext uri="{FF2B5EF4-FFF2-40B4-BE49-F238E27FC236}">
                <a16:creationId xmlns:a16="http://schemas.microsoft.com/office/drawing/2014/main" id="{DE6E97D1-76EB-E5A2-838A-27013AEB3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350" y="3155950"/>
            <a:ext cx="1282700" cy="13589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5170F9C4-9905-F538-7C5B-6076C028938B}"/>
              </a:ext>
            </a:extLst>
          </p:cNvPr>
          <p:cNvSpPr txBox="1">
            <a:spLocks/>
          </p:cNvSpPr>
          <p:nvPr/>
        </p:nvSpPr>
        <p:spPr>
          <a:xfrm>
            <a:off x="990600" y="5998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>
                <a:solidFill>
                  <a:schemeClr val="bg1"/>
                </a:solidFill>
                <a:latin typeface="Poppins" pitchFamily="2" charset="77"/>
              </a:rPr>
              <a:t>¿Qué es la trata de niñas, niños y adolescentes?</a:t>
            </a:r>
            <a:endParaRPr lang="es-ES_tradnl" sz="36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4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0F609-49F3-5BBD-BDE4-2F7B96C9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628B30-23A9-BE92-A443-E2FA9F90C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32"/>
            <a:ext cx="10515600" cy="1018080"/>
          </a:xfrm>
          <a:solidFill>
            <a:srgbClr val="0A6D8F"/>
          </a:solidFill>
        </p:spPr>
        <p:txBody>
          <a:bodyPr>
            <a:normAutofit/>
          </a:bodyPr>
          <a:lstStyle/>
          <a:p>
            <a:pPr algn="ctr"/>
            <a:r>
              <a:rPr lang="es-ES_tradnl" sz="3200" noProof="0" dirty="0">
                <a:solidFill>
                  <a:schemeClr val="bg1"/>
                </a:solidFill>
                <a:latin typeface="Poppins" pitchFamily="2" charset="77"/>
              </a:rPr>
              <a:t>Fines de la trata de personas: Explotación sexual</a:t>
            </a:r>
          </a:p>
        </p:txBody>
      </p:sp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55E2C5BB-DD9F-168E-4E5D-905A08E24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D52E5882-2A16-BFE7-0834-C44EC0D5FDE0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318179-C98F-332C-9A35-76EFD62F4E14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EB24D377-C492-5F2C-FB57-5F465BD43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CA289A7-3CC7-7D05-9A38-582DD3CE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9" y="2112614"/>
            <a:ext cx="3016947" cy="301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5F0E85E-3F64-CDD1-40B7-6FBFC67DD5B0}"/>
              </a:ext>
            </a:extLst>
          </p:cNvPr>
          <p:cNvSpPr txBox="1"/>
          <p:nvPr/>
        </p:nvSpPr>
        <p:spPr>
          <a:xfrm>
            <a:off x="3710567" y="1270575"/>
            <a:ext cx="804839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R" dirty="0">
                <a:latin typeface="Poppins" pitchFamily="2" charset="77"/>
                <a:cs typeface="Poppins" pitchFamily="2" charset="77"/>
              </a:rPr>
              <a:t>Se produce cuando una persona es persuadida, presionada, manipulada, engañada u obligada a mantener relaciones sexuales o a participar en actividades relacionadas con el sexo para beneficiar a otra persona. Esta forma de trata puede darse en persona o en línea (por ejemplo, a través de las redes sociales, chats o incluso videojuegos).</a:t>
            </a:r>
          </a:p>
          <a:p>
            <a:pPr fontAlgn="base"/>
            <a:r>
              <a:rPr lang="en-US" sz="1900" noProof="0" dirty="0">
                <a:latin typeface="Poppins" pitchFamily="2" charset="77"/>
                <a:cs typeface="Poppins" pitchFamily="2" charset="77"/>
              </a:rPr>
              <a:t>
</a:t>
            </a:r>
            <a:r>
              <a:rPr lang="es-CR" dirty="0">
                <a:latin typeface="Poppins" pitchFamily="2" charset="77"/>
                <a:cs typeface="Poppins" pitchFamily="2" charset="77"/>
              </a:rPr>
              <a:t>No es necesario que se intercambie dinero para que se produzca la explotación sexual. El intercambio puede consistir en regalos, drogas, alcohol, un lugar donde alojarse, comida o ventajas como estatus, afecto o protección a cambio de sexo o cualquier actividad de naturaleza sexual.</a:t>
            </a:r>
          </a:p>
          <a:p>
            <a:pPr fontAlgn="base"/>
            <a:endParaRPr lang="es-CR" dirty="0">
              <a:latin typeface="Poppins" pitchFamily="2" charset="77"/>
              <a:cs typeface="Poppins" pitchFamily="2" charset="77"/>
            </a:endParaRPr>
          </a:p>
          <a:p>
            <a:pPr fontAlgn="base"/>
            <a:r>
              <a:rPr lang="es-CR" dirty="0">
                <a:latin typeface="Poppins" pitchFamily="2" charset="77"/>
                <a:cs typeface="Poppins" pitchFamily="2" charset="77"/>
              </a:rPr>
              <a:t>En Costa Rica, algunos adultos inician relaciones sexuales con adolescentes. Esto se conoce como «relaciones impropias» y son ilegales. Este tipo de relaciones puede conducir a la trata de personas con fines de explotación sexual porque el adulto es capaz de manipular o controlar al adolescente.</a:t>
            </a:r>
          </a:p>
          <a:p>
            <a:pPr algn="just" fontAlgn="base">
              <a:spcAft>
                <a:spcPts val="1856"/>
              </a:spcAft>
            </a:pPr>
            <a:endParaRPr lang="en-US" sz="1900" b="0" i="0" noProof="0" dirty="0"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3887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EB7F2-8B8A-1262-4DF7-5F799C62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A green pyramid shaped object&#10;&#10;Description automatically generated">
            <a:extLst>
              <a:ext uri="{FF2B5EF4-FFF2-40B4-BE49-F238E27FC236}">
                <a16:creationId xmlns:a16="http://schemas.microsoft.com/office/drawing/2014/main" id="{86E368C5-DFEC-38FC-9146-B536BBC8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86135"/>
            <a:ext cx="12192000" cy="885646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9C1398CB-0234-BE01-9CAE-313852B2267F}"/>
              </a:ext>
            </a:extLst>
          </p:cNvPr>
          <p:cNvSpPr/>
          <p:nvPr/>
        </p:nvSpPr>
        <p:spPr>
          <a:xfrm>
            <a:off x="0" y="6344713"/>
            <a:ext cx="12192000" cy="186212"/>
          </a:xfrm>
          <a:prstGeom prst="rect">
            <a:avLst/>
          </a:prstGeom>
          <a:solidFill>
            <a:srgbClr val="9DFF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2F3111-FFE0-4850-96D3-0207C26F603D}"/>
              </a:ext>
            </a:extLst>
          </p:cNvPr>
          <p:cNvSpPr/>
          <p:nvPr/>
        </p:nvSpPr>
        <p:spPr>
          <a:xfrm>
            <a:off x="0" y="6455331"/>
            <a:ext cx="12209585" cy="402669"/>
          </a:xfrm>
          <a:prstGeom prst="rect">
            <a:avLst/>
          </a:prstGeom>
          <a:solidFill>
            <a:srgbClr val="396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4DFC340A-3E7F-B07A-0692-14CA4C916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231" y="6083857"/>
            <a:ext cx="2023354" cy="55459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F9BC47-8590-07FB-7147-956DC07C81E1}"/>
              </a:ext>
            </a:extLst>
          </p:cNvPr>
          <p:cNvSpPr txBox="1">
            <a:spLocks/>
          </p:cNvSpPr>
          <p:nvPr/>
        </p:nvSpPr>
        <p:spPr>
          <a:xfrm>
            <a:off x="586307" y="1832104"/>
            <a:ext cx="11036970" cy="4437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s-ES_tradnl" sz="2000" dirty="0">
                <a:latin typeface="Poppins" pitchFamily="2" charset="77"/>
                <a:cs typeface="Poppins" pitchFamily="2" charset="77"/>
              </a:rPr>
              <a:t>En Costa Rica, algunas personas adultas inician vínculos o relaciones de carácter sexual con adolescentes. Estas son “relaciones impropias” y son contrarias a la ley. Este tipo de relaciones puede llevar a la trata con fines de explotación sexual porque la persona adulta puede manipular o controlar a la persona  adolescente. </a:t>
            </a:r>
          </a:p>
          <a:p>
            <a:pPr marL="0" indent="0" fontAlgn="base">
              <a:buNone/>
            </a:pPr>
            <a:endParaRPr lang="es-ES_tradnl" sz="2000" dirty="0">
              <a:latin typeface="Poppins" pitchFamily="2" charset="77"/>
              <a:cs typeface="Poppins" pitchFamily="2" charset="77"/>
            </a:endParaRPr>
          </a:p>
          <a:p>
            <a:r>
              <a:rPr lang="es-ES_tradnl" sz="2000" b="1" dirty="0">
                <a:latin typeface="Poppins" pitchFamily="2" charset="77"/>
                <a:cs typeface="Poppins" pitchFamily="2" charset="77"/>
              </a:rPr>
              <a:t>Edades de 13 y menores de 15: </a:t>
            </a:r>
            <a:r>
              <a:rPr lang="es-ES_tradnl" sz="2000" dirty="0">
                <a:latin typeface="Poppins" pitchFamily="2" charset="77"/>
                <a:cs typeface="Poppins" pitchFamily="2" charset="77"/>
              </a:rPr>
              <a:t>Es una relación impropia si la otra persona tiene </a:t>
            </a:r>
            <a:r>
              <a:rPr lang="es-ES_tradnl" sz="2000" b="1" dirty="0">
                <a:latin typeface="Poppins" pitchFamily="2" charset="77"/>
                <a:cs typeface="Poppins" pitchFamily="2" charset="77"/>
              </a:rPr>
              <a:t>5 o más años de diferencia.</a:t>
            </a:r>
            <a:br>
              <a:rPr lang="es-ES_tradnl" sz="2000" b="1" dirty="0">
                <a:latin typeface="Poppins" pitchFamily="2" charset="77"/>
                <a:cs typeface="Poppins" pitchFamily="2" charset="77"/>
              </a:rPr>
            </a:br>
            <a:r>
              <a:rPr lang="es-ES_tradnl" sz="2000" dirty="0">
                <a:latin typeface="Poppins" pitchFamily="2" charset="77"/>
                <a:cs typeface="Poppins" pitchFamily="2" charset="77"/>
              </a:rPr>
              <a:t>	Ejemplo: Una persona de 14 años con una de 19 años = relación impropia.</a:t>
            </a:r>
          </a:p>
          <a:p>
            <a:r>
              <a:rPr lang="es-ES_tradnl" sz="2000" b="1" dirty="0">
                <a:latin typeface="Poppins" pitchFamily="2" charset="77"/>
                <a:cs typeface="Poppins" pitchFamily="2" charset="77"/>
              </a:rPr>
              <a:t>Edades de 15 y menores de 18: </a:t>
            </a:r>
            <a:r>
              <a:rPr lang="es-ES_tradnl" sz="2000" dirty="0">
                <a:latin typeface="Poppins" pitchFamily="2" charset="77"/>
                <a:cs typeface="Poppins" pitchFamily="2" charset="77"/>
              </a:rPr>
              <a:t>Es una relación impropia si la otra persona tiene </a:t>
            </a:r>
            <a:r>
              <a:rPr lang="es-ES_tradnl" sz="2000" b="1" dirty="0">
                <a:latin typeface="Poppins" pitchFamily="2" charset="77"/>
                <a:cs typeface="Poppins" pitchFamily="2" charset="77"/>
              </a:rPr>
              <a:t>7 o más años de diferencia.</a:t>
            </a:r>
            <a:br>
              <a:rPr lang="es-ES_tradnl" sz="2000" b="1" dirty="0">
                <a:latin typeface="Poppins" pitchFamily="2" charset="77"/>
                <a:cs typeface="Poppins" pitchFamily="2" charset="77"/>
              </a:rPr>
            </a:br>
            <a:r>
              <a:rPr lang="es-ES_tradnl" sz="2000" dirty="0">
                <a:latin typeface="Poppins" pitchFamily="2" charset="77"/>
                <a:cs typeface="Poppins" pitchFamily="2" charset="77"/>
              </a:rPr>
              <a:t>	Ejemplo: Una persona de 16 años con una de 23 años = relación impropia. </a:t>
            </a:r>
            <a:endParaRPr lang="es-ES_tradnl" sz="2000" dirty="0">
              <a:solidFill>
                <a:prstClr val="white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s-ES_tradnl" sz="2000" b="1" dirty="0">
                <a:latin typeface="Poppins" pitchFamily="2" charset="77"/>
                <a:cs typeface="Poppins" pitchFamily="2" charset="77"/>
              </a:rPr>
              <a:t>Si la persona tiene 12 años o menos, tener relaciones sexuales con ella se considera violación según la ley.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	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44E2062-0A1E-3872-0480-1E1A8AAB25C8}"/>
              </a:ext>
            </a:extLst>
          </p:cNvPr>
          <p:cNvSpPr txBox="1">
            <a:spLocks/>
          </p:cNvSpPr>
          <p:nvPr/>
        </p:nvSpPr>
        <p:spPr>
          <a:xfrm>
            <a:off x="838800" y="447465"/>
            <a:ext cx="10515600" cy="1018080"/>
          </a:xfrm>
          <a:prstGeom prst="rect">
            <a:avLst/>
          </a:prstGeom>
          <a:solidFill>
            <a:srgbClr val="0A6D8F"/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noProof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Relaciones impropias y trata de personas</a:t>
            </a:r>
          </a:p>
        </p:txBody>
      </p:sp>
    </p:spTree>
    <p:extLst>
      <p:ext uri="{BB962C8B-B14F-4D97-AF65-F5344CB8AC3E}">
        <p14:creationId xmlns:p14="http://schemas.microsoft.com/office/powerpoint/2010/main" val="1302138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14493</TotalTime>
  <Words>2299</Words>
  <Application>Microsoft Macintosh PowerPoint</Application>
  <PresentationFormat>Widescreen</PresentationFormat>
  <Paragraphs>179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Avenir Book</vt:lpstr>
      <vt:lpstr>Calibri</vt:lpstr>
      <vt:lpstr>Calibri Light</vt:lpstr>
      <vt:lpstr>Poppins</vt:lpstr>
      <vt:lpstr>Office 2013 - Tema de 2022</vt:lpstr>
      <vt:lpstr>Aprender, prevenir, proteger: lo que toda persona adolescente debe saber sobre la trata de personas  </vt:lpstr>
      <vt:lpstr>Introducción</vt:lpstr>
      <vt:lpstr>Tres cosas sobre mi</vt:lpstr>
      <vt:lpstr>PowerPoint Presentation</vt:lpstr>
      <vt:lpstr>¿Qué es la trata de personas?</vt:lpstr>
      <vt:lpstr>¿Qué es la trata de niñas, niños y adolescentes?</vt:lpstr>
      <vt:lpstr>PowerPoint Presentation</vt:lpstr>
      <vt:lpstr>Fines de la trata de personas: Explotación sexual</vt:lpstr>
      <vt:lpstr>PowerPoint Presentation</vt:lpstr>
      <vt:lpstr>PowerPoint Presentation</vt:lpstr>
      <vt:lpstr>Fines de la trata de personas: Explotación laboral</vt:lpstr>
      <vt:lpstr>Fines de la trata de personas: Matrimonio forzado o de carácter servil</vt:lpstr>
      <vt:lpstr>Fines de la trata de personas: Matrimonio forzado o de carácter servil</vt:lpstr>
      <vt:lpstr>Fines de la trata de personas: Mendicidad forzada</vt:lpstr>
      <vt:lpstr>¿Quién puede ser una persona tratante?</vt:lpstr>
      <vt:lpstr>Tácticas de las personas tratantes</vt:lpstr>
      <vt:lpstr>PowerPoint Presentation</vt:lpstr>
      <vt:lpstr>PowerPoint Presentation</vt:lpstr>
      <vt:lpstr>PowerPoint Presentation</vt:lpstr>
      <vt:lpstr>PowerPoint Presentation</vt:lpstr>
      <vt:lpstr>Cualquiera puede ser víctima de trata de personas</vt:lpstr>
      <vt:lpstr>Actividad: Historias de Vida</vt:lpstr>
      <vt:lpstr>José</vt:lpstr>
      <vt:lpstr>Ema</vt:lpstr>
      <vt:lpstr>Eva</vt:lpstr>
      <vt:lpstr>Sol</vt:lpstr>
      <vt:lpstr>Marco</vt:lpstr>
      <vt:lpstr>Nicolás</vt:lpstr>
      <vt:lpstr>Actividad: Conversación de WhatsApp de Mariana</vt:lpstr>
      <vt:lpstr>Conversación de WhatsApp de Mariana</vt:lpstr>
      <vt:lpstr>Actividad: Identifique el Riesgo</vt:lpstr>
      <vt:lpstr>Identifique el Riesgo</vt:lpstr>
      <vt:lpstr>Actividad: Obtener Ayuda</vt:lpstr>
      <vt:lpstr>Obtener Ayuda</vt:lpstr>
      <vt:lpstr>En caso de emergencia, llame al 9-1-1</vt:lpstr>
      <vt:lpstr>Equipo de Respuesta Inmediata (ERI)</vt:lpstr>
      <vt:lpstr>Puede llamar al PANI para pedir ayuda</vt:lpstr>
      <vt:lpstr>Directorio de Servicios</vt:lpstr>
      <vt:lpstr>Actividad de cierre: Lo que toda persona adolescente debe saber</vt:lpstr>
      <vt:lpstr>IACTjoven 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Protection, support, and reintegration of child and adolescent trafficking victims  SSLP [Insert Canton] Training – Module #1 [Insert Date]</dc:title>
  <dc:creator>Laura Johnson</dc:creator>
  <cp:lastModifiedBy>Laura Johnson</cp:lastModifiedBy>
  <cp:revision>189</cp:revision>
  <dcterms:created xsi:type="dcterms:W3CDTF">2023-10-25T14:33:06Z</dcterms:created>
  <dcterms:modified xsi:type="dcterms:W3CDTF">2025-09-25T21:14:22Z</dcterms:modified>
</cp:coreProperties>
</file>