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1"/>
  </p:notesMasterIdLst>
  <p:sldIdLst>
    <p:sldId id="425" r:id="rId2"/>
    <p:sldId id="428" r:id="rId3"/>
    <p:sldId id="1111" r:id="rId4"/>
    <p:sldId id="1112" r:id="rId5"/>
    <p:sldId id="1151" r:id="rId6"/>
    <p:sldId id="361" r:id="rId7"/>
    <p:sldId id="1152" r:id="rId8"/>
    <p:sldId id="1119" r:id="rId9"/>
    <p:sldId id="1346" r:id="rId10"/>
    <p:sldId id="1347" r:id="rId11"/>
    <p:sldId id="1120" r:id="rId12"/>
    <p:sldId id="1121" r:id="rId13"/>
    <p:sldId id="1153" r:id="rId14"/>
    <p:sldId id="1122" r:id="rId15"/>
    <p:sldId id="359" r:id="rId16"/>
    <p:sldId id="1113" r:id="rId17"/>
    <p:sldId id="1114" r:id="rId18"/>
    <p:sldId id="1115" r:id="rId19"/>
    <p:sldId id="1116" r:id="rId20"/>
    <p:sldId id="1117" r:id="rId21"/>
    <p:sldId id="1118" r:id="rId22"/>
    <p:sldId id="1141" r:id="rId23"/>
    <p:sldId id="1343" r:id="rId24"/>
    <p:sldId id="257" r:id="rId25"/>
    <p:sldId id="258" r:id="rId26"/>
    <p:sldId id="259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1344" r:id="rId35"/>
    <p:sldId id="1125" r:id="rId36"/>
    <p:sldId id="1142" r:id="rId37"/>
    <p:sldId id="1143" r:id="rId38"/>
    <p:sldId id="1144" r:id="rId39"/>
    <p:sldId id="1145" r:id="rId40"/>
    <p:sldId id="1146" r:id="rId41"/>
    <p:sldId id="1147" r:id="rId42"/>
    <p:sldId id="1126" r:id="rId43"/>
    <p:sldId id="1148" r:id="rId44"/>
    <p:sldId id="1149" r:id="rId45"/>
    <p:sldId id="1150" r:id="rId46"/>
    <p:sldId id="1127" r:id="rId47"/>
    <p:sldId id="1128" r:id="rId48"/>
    <p:sldId id="1345" r:id="rId49"/>
    <p:sldId id="37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FF3E93-F01A-A7A1-02C5-4C794DEB1409}" name="Priscilla Alvarado Herrera" initials="PA" userId="afddde2824998be6" providerId="Windows Live"/>
  <p188:author id="{590F5F94-8FBD-B4C9-27E1-7A130DD28B73}" name="Demalui Amighetti" initials="DA" userId="S::demaluiamighetti@warnathgroup.onmicrosoft.com::57511768-3e48-41a1-ab80-07d2e72163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D8F"/>
    <a:srgbClr val="F44336"/>
    <a:srgbClr val="B63856"/>
    <a:srgbClr val="FF80A9"/>
    <a:srgbClr val="2EAE50"/>
    <a:srgbClr val="E8F0F6"/>
    <a:srgbClr val="70AE48"/>
    <a:srgbClr val="A8D5D6"/>
    <a:srgbClr val="48C064"/>
    <a:srgbClr val="52C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58"/>
    <p:restoredTop sz="91362"/>
  </p:normalViewPr>
  <p:slideViewPr>
    <p:cSldViewPr snapToGrid="0">
      <p:cViewPr varScale="1">
        <p:scale>
          <a:sx n="105" d="100"/>
          <a:sy n="105" d="100"/>
        </p:scale>
        <p:origin x="20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D45DF6-6DEA-47A8-9923-05C05CBD4F5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8C2D767-2B0E-4AFF-9800-F642B8E4D5D6}">
      <dgm:prSet/>
      <dgm:spPr/>
      <dgm:t>
        <a:bodyPr/>
        <a:lstStyle/>
        <a:p>
          <a:r>
            <a:rPr lang="en-US" noProof="0" dirty="0"/>
            <a:t>1</a:t>
          </a:r>
          <a:endParaRPr lang="en-US" noProof="0" dirty="0">
            <a:latin typeface="Poppins" pitchFamily="2" charset="77"/>
            <a:cs typeface="Poppins" pitchFamily="2" charset="77"/>
          </a:endParaRPr>
        </a:p>
      </dgm:t>
    </dgm:pt>
    <dgm:pt modelId="{2178ACFD-A40B-4E6A-ACD0-E2192C1B9AD2}" type="parTrans" cxnId="{95C7FB31-B494-4E4E-BE0D-4AE820310D8F}">
      <dgm:prSet/>
      <dgm:spPr/>
      <dgm:t>
        <a:bodyPr/>
        <a:lstStyle/>
        <a:p>
          <a:endParaRPr lang="en-US"/>
        </a:p>
      </dgm:t>
    </dgm:pt>
    <dgm:pt modelId="{542ED486-37A5-4D6D-8858-EA6533857B10}" type="sibTrans" cxnId="{95C7FB31-B494-4E4E-BE0D-4AE820310D8F}">
      <dgm:prSet/>
      <dgm:spPr/>
      <dgm:t>
        <a:bodyPr/>
        <a:lstStyle/>
        <a:p>
          <a:endParaRPr lang="en-US"/>
        </a:p>
      </dgm:t>
    </dgm:pt>
    <dgm:pt modelId="{8A36B83E-58F0-4ECC-B34D-326EDA6056A3}">
      <dgm:prSet/>
      <dgm:spPr/>
      <dgm:t>
        <a:bodyPr/>
        <a:lstStyle/>
        <a:p>
          <a:r>
            <a:rPr lang="en-US" noProof="0" dirty="0">
              <a:latin typeface="Poppins" pitchFamily="2" charset="77"/>
              <a:cs typeface="Poppins" pitchFamily="2" charset="77"/>
            </a:rPr>
            <a:t>2</a:t>
          </a:r>
        </a:p>
      </dgm:t>
    </dgm:pt>
    <dgm:pt modelId="{6C060EF4-586D-4B5B-9119-35E79B0C942C}" type="parTrans" cxnId="{847A8D06-4886-4F1A-92A8-B8EC3794AECF}">
      <dgm:prSet/>
      <dgm:spPr/>
      <dgm:t>
        <a:bodyPr/>
        <a:lstStyle/>
        <a:p>
          <a:endParaRPr lang="en-US"/>
        </a:p>
      </dgm:t>
    </dgm:pt>
    <dgm:pt modelId="{9FA265BF-FAB2-4F59-A2B2-390B9510BD18}" type="sibTrans" cxnId="{847A8D06-4886-4F1A-92A8-B8EC3794AECF}">
      <dgm:prSet/>
      <dgm:spPr/>
      <dgm:t>
        <a:bodyPr/>
        <a:lstStyle/>
        <a:p>
          <a:endParaRPr lang="en-US"/>
        </a:p>
      </dgm:t>
    </dgm:pt>
    <dgm:pt modelId="{DB216A5B-33C0-44C9-97D9-1A2F10A634FB}">
      <dgm:prSet/>
      <dgm:spPr/>
      <dgm:t>
        <a:bodyPr/>
        <a:lstStyle/>
        <a:p>
          <a:r>
            <a:rPr lang="en-US" noProof="0" dirty="0">
              <a:latin typeface="Poppins" pitchFamily="2" charset="77"/>
              <a:cs typeface="Poppins" pitchFamily="2" charset="77"/>
            </a:rPr>
            <a:t>3</a:t>
          </a:r>
        </a:p>
      </dgm:t>
    </dgm:pt>
    <dgm:pt modelId="{795A41BA-F0E9-49C7-9153-D911DAE48E6E}" type="parTrans" cxnId="{8EE4F4FB-3F6F-4E20-9E71-3FBE6C91CAFC}">
      <dgm:prSet/>
      <dgm:spPr/>
      <dgm:t>
        <a:bodyPr/>
        <a:lstStyle/>
        <a:p>
          <a:endParaRPr lang="en-US"/>
        </a:p>
      </dgm:t>
    </dgm:pt>
    <dgm:pt modelId="{2A5B5C23-C002-4B0A-A213-A3867AC9682D}" type="sibTrans" cxnId="{8EE4F4FB-3F6F-4E20-9E71-3FBE6C91CAFC}">
      <dgm:prSet/>
      <dgm:spPr/>
      <dgm:t>
        <a:bodyPr/>
        <a:lstStyle/>
        <a:p>
          <a:endParaRPr lang="en-US"/>
        </a:p>
      </dgm:t>
    </dgm:pt>
    <dgm:pt modelId="{56CC32D0-072F-E34F-BE41-B6887F1750E8}" type="pres">
      <dgm:prSet presAssocID="{C9D45DF6-6DEA-47A8-9923-05C05CBD4F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7C1A8F-EA22-FE4C-8355-7EEF1CB67BBF}" type="pres">
      <dgm:prSet presAssocID="{B8C2D767-2B0E-4AFF-9800-F642B8E4D5D6}" presName="hierRoot1" presStyleCnt="0"/>
      <dgm:spPr/>
    </dgm:pt>
    <dgm:pt modelId="{49EEBF7A-060A-344A-8935-1AE84AFAC1C8}" type="pres">
      <dgm:prSet presAssocID="{B8C2D767-2B0E-4AFF-9800-F642B8E4D5D6}" presName="composite" presStyleCnt="0"/>
      <dgm:spPr/>
    </dgm:pt>
    <dgm:pt modelId="{1EE1C895-48B3-2347-9453-8855BCAE723A}" type="pres">
      <dgm:prSet presAssocID="{B8C2D767-2B0E-4AFF-9800-F642B8E4D5D6}" presName="background" presStyleLbl="node0" presStyleIdx="0" presStyleCnt="3"/>
      <dgm:spPr>
        <a:solidFill>
          <a:srgbClr val="396281"/>
        </a:solidFill>
      </dgm:spPr>
    </dgm:pt>
    <dgm:pt modelId="{A32D5E04-93A8-BE4F-994A-BBE5BC9AE962}" type="pres">
      <dgm:prSet presAssocID="{B8C2D767-2B0E-4AFF-9800-F642B8E4D5D6}" presName="text" presStyleLbl="fgAcc0" presStyleIdx="0" presStyleCnt="3">
        <dgm:presLayoutVars>
          <dgm:chPref val="3"/>
        </dgm:presLayoutVars>
      </dgm:prSet>
      <dgm:spPr/>
    </dgm:pt>
    <dgm:pt modelId="{388CA9D9-A02B-7547-9A9B-854D33D09706}" type="pres">
      <dgm:prSet presAssocID="{B8C2D767-2B0E-4AFF-9800-F642B8E4D5D6}" presName="hierChild2" presStyleCnt="0"/>
      <dgm:spPr/>
    </dgm:pt>
    <dgm:pt modelId="{0A82EFF2-4779-8046-9047-020124793D26}" type="pres">
      <dgm:prSet presAssocID="{8A36B83E-58F0-4ECC-B34D-326EDA6056A3}" presName="hierRoot1" presStyleCnt="0"/>
      <dgm:spPr/>
    </dgm:pt>
    <dgm:pt modelId="{EE712357-0224-FF4F-8A28-D913A93EAE6A}" type="pres">
      <dgm:prSet presAssocID="{8A36B83E-58F0-4ECC-B34D-326EDA6056A3}" presName="composite" presStyleCnt="0"/>
      <dgm:spPr/>
    </dgm:pt>
    <dgm:pt modelId="{300C3525-8AFC-3A4A-9828-626347C30D23}" type="pres">
      <dgm:prSet presAssocID="{8A36B83E-58F0-4ECC-B34D-326EDA6056A3}" presName="background" presStyleLbl="node0" presStyleIdx="1" presStyleCnt="3"/>
      <dgm:spPr>
        <a:solidFill>
          <a:srgbClr val="396281"/>
        </a:solidFill>
      </dgm:spPr>
    </dgm:pt>
    <dgm:pt modelId="{A71B1DFC-8736-4144-BFA1-731D08D8E09A}" type="pres">
      <dgm:prSet presAssocID="{8A36B83E-58F0-4ECC-B34D-326EDA6056A3}" presName="text" presStyleLbl="fgAcc0" presStyleIdx="1" presStyleCnt="3">
        <dgm:presLayoutVars>
          <dgm:chPref val="3"/>
        </dgm:presLayoutVars>
      </dgm:prSet>
      <dgm:spPr/>
    </dgm:pt>
    <dgm:pt modelId="{458D6BB8-C120-E441-98A8-13C8CA29B991}" type="pres">
      <dgm:prSet presAssocID="{8A36B83E-58F0-4ECC-B34D-326EDA6056A3}" presName="hierChild2" presStyleCnt="0"/>
      <dgm:spPr/>
    </dgm:pt>
    <dgm:pt modelId="{83EAF466-649C-984A-889F-883466419E99}" type="pres">
      <dgm:prSet presAssocID="{DB216A5B-33C0-44C9-97D9-1A2F10A634FB}" presName="hierRoot1" presStyleCnt="0"/>
      <dgm:spPr/>
    </dgm:pt>
    <dgm:pt modelId="{B712EDC4-6E1D-C243-AD13-B57CE009213F}" type="pres">
      <dgm:prSet presAssocID="{DB216A5B-33C0-44C9-97D9-1A2F10A634FB}" presName="composite" presStyleCnt="0"/>
      <dgm:spPr/>
    </dgm:pt>
    <dgm:pt modelId="{FACB242C-F986-FA4F-9ADB-7EF21BB1BFF4}" type="pres">
      <dgm:prSet presAssocID="{DB216A5B-33C0-44C9-97D9-1A2F10A634FB}" presName="background" presStyleLbl="node0" presStyleIdx="2" presStyleCnt="3"/>
      <dgm:spPr>
        <a:solidFill>
          <a:srgbClr val="396281"/>
        </a:solidFill>
      </dgm:spPr>
    </dgm:pt>
    <dgm:pt modelId="{C0192960-1C19-BB4B-B0FD-1B46558CE3B0}" type="pres">
      <dgm:prSet presAssocID="{DB216A5B-33C0-44C9-97D9-1A2F10A634FB}" presName="text" presStyleLbl="fgAcc0" presStyleIdx="2" presStyleCnt="3">
        <dgm:presLayoutVars>
          <dgm:chPref val="3"/>
        </dgm:presLayoutVars>
      </dgm:prSet>
      <dgm:spPr/>
    </dgm:pt>
    <dgm:pt modelId="{9E25ED50-D2A9-844B-9B23-C30FFC45C4D7}" type="pres">
      <dgm:prSet presAssocID="{DB216A5B-33C0-44C9-97D9-1A2F10A634FB}" presName="hierChild2" presStyleCnt="0"/>
      <dgm:spPr/>
    </dgm:pt>
  </dgm:ptLst>
  <dgm:cxnLst>
    <dgm:cxn modelId="{2CB2B801-AF46-4E48-A17B-7D0F3E86BBD0}" type="presOf" srcId="{DB216A5B-33C0-44C9-97D9-1A2F10A634FB}" destId="{C0192960-1C19-BB4B-B0FD-1B46558CE3B0}" srcOrd="0" destOrd="0" presId="urn:microsoft.com/office/officeart/2005/8/layout/hierarchy1"/>
    <dgm:cxn modelId="{847A8D06-4886-4F1A-92A8-B8EC3794AECF}" srcId="{C9D45DF6-6DEA-47A8-9923-05C05CBD4F54}" destId="{8A36B83E-58F0-4ECC-B34D-326EDA6056A3}" srcOrd="1" destOrd="0" parTransId="{6C060EF4-586D-4B5B-9119-35E79B0C942C}" sibTransId="{9FA265BF-FAB2-4F59-A2B2-390B9510BD18}"/>
    <dgm:cxn modelId="{C0521C1B-90F9-6941-8719-E1971188E9E2}" type="presOf" srcId="{C9D45DF6-6DEA-47A8-9923-05C05CBD4F54}" destId="{56CC32D0-072F-E34F-BE41-B6887F1750E8}" srcOrd="0" destOrd="0" presId="urn:microsoft.com/office/officeart/2005/8/layout/hierarchy1"/>
    <dgm:cxn modelId="{95C7FB31-B494-4E4E-BE0D-4AE820310D8F}" srcId="{C9D45DF6-6DEA-47A8-9923-05C05CBD4F54}" destId="{B8C2D767-2B0E-4AFF-9800-F642B8E4D5D6}" srcOrd="0" destOrd="0" parTransId="{2178ACFD-A40B-4E6A-ACD0-E2192C1B9AD2}" sibTransId="{542ED486-37A5-4D6D-8858-EA6533857B10}"/>
    <dgm:cxn modelId="{9C417A6F-31BB-A54E-9DCD-E6693E5A4D84}" type="presOf" srcId="{8A36B83E-58F0-4ECC-B34D-326EDA6056A3}" destId="{A71B1DFC-8736-4144-BFA1-731D08D8E09A}" srcOrd="0" destOrd="0" presId="urn:microsoft.com/office/officeart/2005/8/layout/hierarchy1"/>
    <dgm:cxn modelId="{E4F698A8-B24A-1548-A940-4F8AE64E84C3}" type="presOf" srcId="{B8C2D767-2B0E-4AFF-9800-F642B8E4D5D6}" destId="{A32D5E04-93A8-BE4F-994A-BBE5BC9AE962}" srcOrd="0" destOrd="0" presId="urn:microsoft.com/office/officeart/2005/8/layout/hierarchy1"/>
    <dgm:cxn modelId="{8EE4F4FB-3F6F-4E20-9E71-3FBE6C91CAFC}" srcId="{C9D45DF6-6DEA-47A8-9923-05C05CBD4F54}" destId="{DB216A5B-33C0-44C9-97D9-1A2F10A634FB}" srcOrd="2" destOrd="0" parTransId="{795A41BA-F0E9-49C7-9153-D911DAE48E6E}" sibTransId="{2A5B5C23-C002-4B0A-A213-A3867AC9682D}"/>
    <dgm:cxn modelId="{887F3936-DCDD-D24C-A08A-C2B9B742ACAB}" type="presParOf" srcId="{56CC32D0-072F-E34F-BE41-B6887F1750E8}" destId="{5D7C1A8F-EA22-FE4C-8355-7EEF1CB67BBF}" srcOrd="0" destOrd="0" presId="urn:microsoft.com/office/officeart/2005/8/layout/hierarchy1"/>
    <dgm:cxn modelId="{F01EF22C-20D7-534A-936B-6D24449EF6F5}" type="presParOf" srcId="{5D7C1A8F-EA22-FE4C-8355-7EEF1CB67BBF}" destId="{49EEBF7A-060A-344A-8935-1AE84AFAC1C8}" srcOrd="0" destOrd="0" presId="urn:microsoft.com/office/officeart/2005/8/layout/hierarchy1"/>
    <dgm:cxn modelId="{76CCFB89-7A1F-0446-8EE9-88E1170E0299}" type="presParOf" srcId="{49EEBF7A-060A-344A-8935-1AE84AFAC1C8}" destId="{1EE1C895-48B3-2347-9453-8855BCAE723A}" srcOrd="0" destOrd="0" presId="urn:microsoft.com/office/officeart/2005/8/layout/hierarchy1"/>
    <dgm:cxn modelId="{DDFED847-91DA-6640-8BEB-80FCEB660FA0}" type="presParOf" srcId="{49EEBF7A-060A-344A-8935-1AE84AFAC1C8}" destId="{A32D5E04-93A8-BE4F-994A-BBE5BC9AE962}" srcOrd="1" destOrd="0" presId="urn:microsoft.com/office/officeart/2005/8/layout/hierarchy1"/>
    <dgm:cxn modelId="{BE6BA3CF-D9B0-DC47-B8A4-9D42CB2F6C96}" type="presParOf" srcId="{5D7C1A8F-EA22-FE4C-8355-7EEF1CB67BBF}" destId="{388CA9D9-A02B-7547-9A9B-854D33D09706}" srcOrd="1" destOrd="0" presId="urn:microsoft.com/office/officeart/2005/8/layout/hierarchy1"/>
    <dgm:cxn modelId="{7EC379FF-9319-5D4A-A9F6-A1ECC741AF8A}" type="presParOf" srcId="{56CC32D0-072F-E34F-BE41-B6887F1750E8}" destId="{0A82EFF2-4779-8046-9047-020124793D26}" srcOrd="1" destOrd="0" presId="urn:microsoft.com/office/officeart/2005/8/layout/hierarchy1"/>
    <dgm:cxn modelId="{7B19C3B7-00EB-1248-B8EB-5FFB435F71B6}" type="presParOf" srcId="{0A82EFF2-4779-8046-9047-020124793D26}" destId="{EE712357-0224-FF4F-8A28-D913A93EAE6A}" srcOrd="0" destOrd="0" presId="urn:microsoft.com/office/officeart/2005/8/layout/hierarchy1"/>
    <dgm:cxn modelId="{1ED9E85A-7174-8641-961A-DA22F8812AF7}" type="presParOf" srcId="{EE712357-0224-FF4F-8A28-D913A93EAE6A}" destId="{300C3525-8AFC-3A4A-9828-626347C30D23}" srcOrd="0" destOrd="0" presId="urn:microsoft.com/office/officeart/2005/8/layout/hierarchy1"/>
    <dgm:cxn modelId="{BB208347-7D36-544B-9303-42D48F6FB330}" type="presParOf" srcId="{EE712357-0224-FF4F-8A28-D913A93EAE6A}" destId="{A71B1DFC-8736-4144-BFA1-731D08D8E09A}" srcOrd="1" destOrd="0" presId="urn:microsoft.com/office/officeart/2005/8/layout/hierarchy1"/>
    <dgm:cxn modelId="{147CD94B-8565-4149-970C-7649C6119893}" type="presParOf" srcId="{0A82EFF2-4779-8046-9047-020124793D26}" destId="{458D6BB8-C120-E441-98A8-13C8CA29B991}" srcOrd="1" destOrd="0" presId="urn:microsoft.com/office/officeart/2005/8/layout/hierarchy1"/>
    <dgm:cxn modelId="{2FDB3F8D-D74C-D246-B496-4E8D9F649320}" type="presParOf" srcId="{56CC32D0-072F-E34F-BE41-B6887F1750E8}" destId="{83EAF466-649C-984A-889F-883466419E99}" srcOrd="2" destOrd="0" presId="urn:microsoft.com/office/officeart/2005/8/layout/hierarchy1"/>
    <dgm:cxn modelId="{2ADBA419-EA89-F943-9F7B-E78BB7F979FC}" type="presParOf" srcId="{83EAF466-649C-984A-889F-883466419E99}" destId="{B712EDC4-6E1D-C243-AD13-B57CE009213F}" srcOrd="0" destOrd="0" presId="urn:microsoft.com/office/officeart/2005/8/layout/hierarchy1"/>
    <dgm:cxn modelId="{1E1006A9-B379-FE40-98FE-4839909F79BF}" type="presParOf" srcId="{B712EDC4-6E1D-C243-AD13-B57CE009213F}" destId="{FACB242C-F986-FA4F-9ADB-7EF21BB1BFF4}" srcOrd="0" destOrd="0" presId="urn:microsoft.com/office/officeart/2005/8/layout/hierarchy1"/>
    <dgm:cxn modelId="{307706DC-D1C4-2F4A-BA85-5A520E0EA3E6}" type="presParOf" srcId="{B712EDC4-6E1D-C243-AD13-B57CE009213F}" destId="{C0192960-1C19-BB4B-B0FD-1B46558CE3B0}" srcOrd="1" destOrd="0" presId="urn:microsoft.com/office/officeart/2005/8/layout/hierarchy1"/>
    <dgm:cxn modelId="{CCC10638-628D-0046-A4C4-47F9A32356DA}" type="presParOf" srcId="{83EAF466-649C-984A-889F-883466419E99}" destId="{9E25ED50-D2A9-844B-9B23-C30FFC45C4D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1C895-48B3-2347-9453-8855BCAE723A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rgbClr val="3962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D5E04-93A8-BE4F-994A-BBE5BC9AE962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noProof="0" dirty="0"/>
            <a:t>1</a:t>
          </a:r>
          <a:endParaRPr lang="en-US" sz="6500" kern="1200" noProof="0" dirty="0">
            <a:latin typeface="Poppins" pitchFamily="2" charset="77"/>
            <a:cs typeface="Poppins" pitchFamily="2" charset="77"/>
          </a:endParaRPr>
        </a:p>
      </dsp:txBody>
      <dsp:txXfrm>
        <a:off x="383617" y="1447754"/>
        <a:ext cx="2847502" cy="1768010"/>
      </dsp:txXfrm>
    </dsp:sp>
    <dsp:sp modelId="{300C3525-8AFC-3A4A-9828-626347C30D23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rgbClr val="3962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B1DFC-8736-4144-BFA1-731D08D8E09A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noProof="0" dirty="0">
              <a:latin typeface="Poppins" pitchFamily="2" charset="77"/>
              <a:cs typeface="Poppins" pitchFamily="2" charset="77"/>
            </a:rPr>
            <a:t>2</a:t>
          </a:r>
        </a:p>
      </dsp:txBody>
      <dsp:txXfrm>
        <a:off x="3998355" y="1447754"/>
        <a:ext cx="2847502" cy="1768010"/>
      </dsp:txXfrm>
    </dsp:sp>
    <dsp:sp modelId="{FACB242C-F986-FA4F-9ADB-7EF21BB1BFF4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rgbClr val="3962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92960-1C19-BB4B-B0FD-1B46558CE3B0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noProof="0" dirty="0">
              <a:latin typeface="Poppins" pitchFamily="2" charset="77"/>
              <a:cs typeface="Poppins" pitchFamily="2" charset="77"/>
            </a:rPr>
            <a:t>3</a:t>
          </a:r>
        </a:p>
      </dsp:txBody>
      <dsp:txXfrm>
        <a:off x="7613092" y="1447754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999D7-3322-634A-B153-9F7F9BD945AB}" type="datetimeFigureOut">
              <a:rPr lang="en-US" smtClean="0"/>
              <a:t>9/25/25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C39CB-EDE1-F54D-A802-A696C41AB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9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3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0982-A051-8CD4-FC7A-76ABABB76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269B25-C754-EE2F-81DA-19C3A0D00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660FA-81E5-80ED-7B97-BFE01A771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51B5F-9CFC-CD57-DD93-BAE6085BB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808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43C2F-B7CA-1CBD-E0AF-DE6CD795F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0875E9-2727-7A5B-8CDA-83CDF6EA8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60CD8-1A7B-C4EE-7CC3-89A71BB39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62493-758E-03DA-174E-00AC55A10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64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47640-4F66-1B02-A28E-1D15AF56D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DEC6F-4931-DC2A-053F-161872137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A991A-1AB9-E4C0-9E61-4D10B69EB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56C2-168B-1406-CB22-8E7B2D166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21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0C20-E71E-8E8A-A9DA-9D16D0CEB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E6C2D-F4CA-9074-0050-DCEC17419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2D68D-7613-F781-B783-DB5282024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5DE44-4902-808A-7E1E-278B78F3B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575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DFE5B-B5EC-C382-BD8E-25761347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3B0D7-F36C-A6D7-EBC8-0C8089FDB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93CDDB-74BA-AC9D-F362-B8BC0278B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85862-F44A-9F14-CBAE-FF649F954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40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04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CE670-5BF2-94EE-A085-A78195358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C7F0F-94CB-CF09-C6A2-15C543551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7FF652-B13A-8B9E-8151-0F20C7F29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680A7-8D3B-A8BB-D0B8-61D7A6D14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7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1BB6-31F8-1801-4E4D-62EAD36C2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C5C99-8D10-7C10-5D28-EE244B068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7C1830-A377-9B32-342B-55F62C75B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04BFA-0B15-ED4F-ED21-893C186EC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81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CDB81-E013-D02D-1A74-290FF3D95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B66EC-2F8A-A41B-4546-F2E9C39DD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00694-E892-F35B-799F-D945E5ADF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BCD54-36A2-FAD5-D112-AF57C90F8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954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171E-AF3F-7B81-F525-BDAEA387F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A7C4C-8D10-8535-4481-F859DB7B4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11F624-4904-8DE0-775A-38E30ADDF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2AA95-CDE7-08FD-4DAF-CBE9430FB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9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80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FC3CB-8ED7-A52D-9DA2-EBA8C6A06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B7CFA-37BA-3E07-4C4B-4227FE10E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37340-BF1F-1018-9CF7-354C06DD9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AC7CE-F781-1020-2036-8A19F25ED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135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EBD3-7E3E-49D2-F8D6-7A7F5FA43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EBFF6-BDB4-EA49-9AFE-FF1F17073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74A26-2BC1-BAC3-C065-E7CDA0EEA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99BA4-4AC2-4248-F012-266D506FB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36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4FC01-574B-9DFE-B6C7-79BB5E40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98171-C62E-3133-14BC-43A30B7D4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9A238-CE35-79BD-A6A8-772F8CF0C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F5B45-B5A7-BC9F-C67B-0F2C29838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732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65EFA-388F-7A1D-B609-76E152193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B91B5-C6F8-10FB-9039-AA0D5D2A8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58E25-8236-0B73-A872-EAFDA8F3F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1D27C-0BB9-AE7E-62EB-EC57C1E8A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726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161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E2B39-FF1C-FE45-B0FB-29005B97A8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71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18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54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611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68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68EE9-67F9-73E2-A742-990FE5174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5141D-F794-4F26-0515-CE710C71C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7FF77-0E2F-3B79-082C-522C1F858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2B74B-D9C2-45F4-895A-82781E4FE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487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34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64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36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336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A6421-B7AB-4BA0-5B5C-75CB57F47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AC946-B4A4-4829-B43E-AC9A43C54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6C7DF-0E99-4941-D5FB-11C2B2893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12AAB-0FBF-787E-AC6A-DC72FEC41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96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EB1EE-F422-91D4-BA11-74B8C5EEE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AC19E9-E99B-34F5-138E-23EBF952B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FBE04-152A-C1B4-7B5A-105BED679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9DBD0-47D4-88D0-A917-AEF762E4C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147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D320-6A00-2032-575E-6C94087D0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9981B-70C0-047F-B5B5-8673D794E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442FAD-9D9C-4B0B-12FA-20FE2CE51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2FD04-25A5-6B5D-04AE-773A81A55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6672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3A7C3-3154-1C9D-61E1-576AC11FE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6A8DD-67A4-D72E-CC2A-28BF01211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A3E30-63DF-9A48-CC3F-95A5064F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03CB9-E4B8-3746-4164-6EE4CC9B7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446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9E56-E872-3B00-3652-4F6BE519B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72876-4E40-3D4F-F3F5-B90D58E19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A188F9-59AD-4C9C-8B66-87C94FCA3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7BAFF-5BB1-1B9B-8511-15F0F8136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07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CD850-06B6-72F6-237C-EE88C4099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A17BA-A2D4-CE49-1BAE-3CCDF3E05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D2E29-597C-CBDE-9E02-31C628B63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3382A-DE42-AA0F-6806-8623CCE23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99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5061D-0160-FC49-85DD-D96DB0EFF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06271-AA4D-69BB-DD62-075723E32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108D5-6D7D-82B7-11BF-FC8DD47E9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33BE9-CB9E-650C-8E0E-F196E09C1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83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91FE9-A51D-68BF-91CD-6BA1560C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5C5A4-9235-2F9B-7567-7AFA47719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9A6C7-3E7F-3DB2-D028-3766BB13C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5E478-A48D-44C0-D036-E749E7A67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7292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D0E20-A709-98A2-42F5-CA577B94B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6C63A2-D70C-09F3-A832-940FE23D1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D1E3D-83B0-580A-27BC-65D2C1E6E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D5B6-303C-423D-502A-F6CB5A19F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769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E445A-73BB-72C3-1E1B-424B41E9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673B0-4092-483A-6AC5-55A07740F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86B31-1805-8505-E74D-1B123970F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7D7D8-ECAB-8B76-5DDD-7673FFCD7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31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FB692-1D44-97B3-0F2C-00A89BB1E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31467A-3A3D-84B3-0161-9011775DD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CFAF7-179E-BA09-74FF-A014B95EB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B7DD7-BC3A-7820-D837-546D209FA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849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EEF51-B931-B65E-F7E0-D582C1E1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AAB56-663D-9184-C2EF-EE6B9FDCA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5CF01-940C-8011-DD8F-B614A1101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5620C-2C0D-4F84-4AC8-983AF2296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984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EC7FA-5744-4098-8B54-01367A5C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55386-F970-9940-8CE0-ABD7D0A37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5FFFE-A0FA-21F8-2892-354D9BDF8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6067F-F0A5-9C40-FA9E-DB0244F30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398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FC11E-169F-2622-CCF5-2CDB459B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6DDE4-07DC-24CA-FDB0-16E7EC5A3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931CE-128B-F577-6082-4268CFA48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AF25A-962E-D603-3EB0-907DB978E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6570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D73A0-0792-0734-6869-9F9710EE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A2255-6B3C-D5DE-BC2C-03FA4B5E6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C51EC-6363-EDDB-9F10-427711A28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4A15-3877-0D63-5CCC-14DCFECA3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557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BAF5F-C6CE-8266-B128-7D4AA3F5B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28D6E-9236-5769-09DC-8FDEDA05C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35C96-E84E-E2D6-6AD0-D97A7C22D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0664A-A509-5EFF-3108-A972E37AC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073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6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51F5-DEC7-E13C-5B0B-890FD8BF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0E0FD-8502-FCE6-BC82-8DDEF427C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36C255-D0E5-9B5D-B09B-B3EFF9DBE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85515-DC2F-D35F-3BB9-815EF55C5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895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5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E0F1F-DCC8-D0FC-BB83-C6B98BA72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8C9A1-E737-21EF-0F5C-475F320B6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C4B499-0F7D-CC7E-B889-CDFC6FAE3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290C3-EC09-6C2D-6255-11B8CA0E7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6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A7428-D261-EEE4-6534-D5643A76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63BA6-7AFF-939C-0449-AAAB608F0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2E41C-4728-FE37-06F1-B7AD29B25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AF7BB-BB6D-AA64-B602-976BD41BC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9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D644-AA8A-CAF8-CBFE-F38BD7231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D6F85C-8050-C164-AEB5-0A1702D5B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C2CF4-97FF-46BA-B0AC-D07917DE8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D44AE-36F9-7B96-755B-31EF82022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51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12111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07996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64557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21795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7655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0727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5446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87411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58120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17275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3413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50248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ED6289-49CA-CB93-32DA-A8E8B9DF99C6}"/>
              </a:ext>
            </a:extLst>
          </p:cNvPr>
          <p:cNvSpPr/>
          <p:nvPr/>
        </p:nvSpPr>
        <p:spPr>
          <a:xfrm>
            <a:off x="0" y="273493"/>
            <a:ext cx="12192000" cy="2357610"/>
          </a:xfrm>
          <a:prstGeom prst="rect">
            <a:avLst/>
          </a:prstGeom>
          <a:solidFill>
            <a:srgbClr val="0A6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99F30-748A-3767-A486-EE539290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4" y="401648"/>
            <a:ext cx="11241803" cy="2484583"/>
          </a:xfrm>
        </p:spPr>
        <p:txBody>
          <a:bodyPr>
            <a:noAutofit/>
          </a:bodyPr>
          <a:lstStyle/>
          <a:p>
            <a:pPr algn="ctr"/>
            <a:r>
              <a:rPr lang="es-CR" sz="3000" b="1" dirty="0">
                <a:latin typeface="Poppins" pitchFamily="2" charset="77"/>
                <a:cs typeface="Poppins" pitchFamily="2" charset="77"/>
              </a:rPr>
              <a:t>Aprender, prevenir, proteger: lo que toda persona adolescente debe saber sobre la trata de personas</a:t>
            </a:r>
            <a:br>
              <a:rPr lang="es-CR" sz="3000" b="1" dirty="0">
                <a:latin typeface="Poppins" pitchFamily="2" charset="77"/>
                <a:cs typeface="Poppins" pitchFamily="2" charset="77"/>
              </a:rPr>
            </a:br>
            <a:br>
              <a:rPr lang="en-US" sz="3000" b="1" noProof="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</a:br>
            <a:endParaRPr lang="en-US" sz="3000" b="1" noProof="0" dirty="0">
              <a:latin typeface="Poppins" pitchFamily="2" charset="77"/>
              <a:ea typeface="Belleza"/>
              <a:cs typeface="Poppins" pitchFamily="2" charset="77"/>
              <a:sym typeface="Belleza"/>
            </a:endParaRPr>
          </a:p>
        </p:txBody>
      </p:sp>
      <p:pic>
        <p:nvPicPr>
          <p:cNvPr id="6" name="Picture 9" descr="A person and person with green background&#10;&#10;AI-generated content may be incorrect.">
            <a:extLst>
              <a:ext uri="{FF2B5EF4-FFF2-40B4-BE49-F238E27FC236}">
                <a16:creationId xmlns:a16="http://schemas.microsoft.com/office/drawing/2014/main" id="{AF92A067-2E93-CBC7-FE17-BE70CA24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8" y="2139504"/>
            <a:ext cx="7772400" cy="2056927"/>
          </a:xfrm>
          <a:prstGeom prst="rect">
            <a:avLst/>
          </a:prstGeom>
        </p:spPr>
      </p:pic>
      <p:pic>
        <p:nvPicPr>
          <p:cNvPr id="7" name="Picture 15" descr="A map of the warmath group&#10;&#10;Description automatically generated">
            <a:extLst>
              <a:ext uri="{FF2B5EF4-FFF2-40B4-BE49-F238E27FC236}">
                <a16:creationId xmlns:a16="http://schemas.microsoft.com/office/drawing/2014/main" id="{C89D0FFE-2BBD-19A1-23D7-4F9FBE51A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55234"/>
            <a:ext cx="4346532" cy="190160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3FEB029-3DD5-96D9-79BC-A6E7F7F4D526}"/>
              </a:ext>
            </a:extLst>
          </p:cNvPr>
          <p:cNvSpPr/>
          <p:nvPr/>
        </p:nvSpPr>
        <p:spPr>
          <a:xfrm>
            <a:off x="12583" y="4935746"/>
            <a:ext cx="12192000" cy="88135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335F2E0-DE99-3D12-BD6D-3AE87B4C6A1E}"/>
              </a:ext>
            </a:extLst>
          </p:cNvPr>
          <p:cNvSpPr txBox="1"/>
          <p:nvPr/>
        </p:nvSpPr>
        <p:spPr>
          <a:xfrm>
            <a:off x="4753784" y="5063558"/>
            <a:ext cx="72385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Poppins" pitchFamily="2" charset="77"/>
                <a:cs typeface="Poppins" pitchFamily="2" charset="77"/>
              </a:rPr>
              <a:t>El Programa Innovaciones en el Abordaje Contra la Trata de niñas, niños y adolescentes (IACT)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1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F8C15D94-45A3-E339-BC67-C53023AB73D3}"/>
              </a:ext>
            </a:extLst>
          </p:cNvPr>
          <p:cNvSpPr/>
          <p:nvPr/>
        </p:nvSpPr>
        <p:spPr>
          <a:xfrm>
            <a:off x="4753784" y="6018151"/>
            <a:ext cx="7399480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Esta presentación fue financiada a través de un acuerdo de cooperación con el Departamento de Estado de los Estados Unidos. Las opiniones, los hallazgos y las conclusiones que se exponen en ella son los del autor o autores y no reflejan necesariamente los del Departamento de Estado de los Estados Unidos.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0092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526D3-2C83-4434-05FC-21295C02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2F37FE6-0BDC-C823-6232-43F87E834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A617EF66-1997-D2C8-337C-268E7A58A5F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935F2C-372B-F666-91BD-1B91E7376EC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C61FB9B-B4E2-C822-ECFA-0627C9337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9FE2FC-CE57-46D6-CBFD-AF2629CB0F2D}"/>
              </a:ext>
            </a:extLst>
          </p:cNvPr>
          <p:cNvSpPr txBox="1">
            <a:spLocks/>
          </p:cNvSpPr>
          <p:nvPr/>
        </p:nvSpPr>
        <p:spPr>
          <a:xfrm>
            <a:off x="677472" y="1633724"/>
            <a:ext cx="11036970" cy="4589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R" sz="2200" dirty="0">
                <a:latin typeface="Poppins" pitchFamily="2" charset="77"/>
                <a:cs typeface="Poppins" pitchFamily="2" charset="77"/>
              </a:rPr>
              <a:t>La trata de personas con fines de explotación sexual y las relaciones impropias son delitos diferentes. Sin embargo, en ocasiones una relación impropia puede ocultar o convertirse posteriormente en una situación de explotación. Por eso es importante reconocer las señales de alerta a tiempo y comprender que lo que puede parecer una relación, en realidad es alguien que se aprovecha de una persona más joven.</a:t>
            </a:r>
            <a:br>
              <a:rPr lang="es-CR" sz="2200" dirty="0">
                <a:latin typeface="Poppins" pitchFamily="2" charset="77"/>
                <a:cs typeface="Poppins" pitchFamily="2" charset="77"/>
              </a:rPr>
            </a:br>
            <a:endParaRPr lang="es-CR" sz="2200" dirty="0"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s-CR" sz="2200" dirty="0">
                <a:latin typeface="Poppins" pitchFamily="2" charset="77"/>
                <a:cs typeface="Poppins" pitchFamily="2" charset="77"/>
              </a:rPr>
              <a:t>Recuerde, usted no es quien está cometiendo el delito, la responsabilidad siempre recae en la persona que decide aprovecharse o ejercer poder sobre usted.</a:t>
            </a:r>
          </a:p>
          <a:p>
            <a:pPr marL="0" indent="0" algn="ctr">
              <a:buNone/>
            </a:pPr>
            <a:br>
              <a:rPr lang="es-CR" sz="2200" dirty="0">
                <a:latin typeface="Poppins" pitchFamily="2" charset="77"/>
                <a:cs typeface="Poppins" pitchFamily="2" charset="77"/>
              </a:rPr>
            </a:br>
            <a:r>
              <a:rPr lang="es-CR" sz="2200" b="1" dirty="0">
                <a:latin typeface="Poppins" pitchFamily="2" charset="77"/>
                <a:cs typeface="Poppins" pitchFamily="2" charset="77"/>
              </a:rPr>
              <a:t>Cada persona adolescente merece apoyo, seguridad y protección.</a:t>
            </a:r>
            <a:endParaRPr lang="es-CR" sz="2200" dirty="0">
              <a:latin typeface="Poppins" pitchFamily="2" charset="77"/>
              <a:cs typeface="Poppins" pitchFamily="2" charset="77"/>
            </a:endParaRPr>
          </a:p>
          <a:p>
            <a:pPr marL="0" indent="0" fontAlgn="base">
              <a:buNone/>
            </a:pPr>
            <a:endParaRPr lang="en-US" sz="2200" b="1" dirty="0">
              <a:latin typeface="Poppins" pitchFamily="2" charset="77"/>
              <a:cs typeface="Poppins" pitchFamily="2" charset="77"/>
            </a:endParaRPr>
          </a:p>
          <a:p>
            <a:pPr marL="0" indent="0" fontAlgn="base">
              <a:buNone/>
            </a:pPr>
            <a:endParaRPr lang="en-US" sz="2200" dirty="0">
              <a:latin typeface="Poppins" pitchFamily="2" charset="77"/>
              <a:cs typeface="Poppins" pitchFamily="2" charset="77"/>
            </a:endParaRPr>
          </a:p>
          <a:p>
            <a:pPr marL="0" indent="0" fontAlgn="base">
              <a:buNone/>
            </a:pPr>
            <a:endParaRPr lang="en-US" sz="2200" dirty="0">
              <a:latin typeface="Poppins" pitchFamily="2" charset="77"/>
              <a:cs typeface="Poppins" pitchFamily="2" charset="77"/>
            </a:endParaRPr>
          </a:p>
          <a:p>
            <a:pPr marL="0" indent="0" fontAlgn="base">
              <a:buNone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514350" marR="0" lvl="0" indent="-514350" algn="just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	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1B2EBCE-8044-49FF-F4DA-7901AB400AF6}"/>
              </a:ext>
            </a:extLst>
          </p:cNvPr>
          <p:cNvSpPr txBox="1">
            <a:spLocks/>
          </p:cNvSpPr>
          <p:nvPr/>
        </p:nvSpPr>
        <p:spPr>
          <a:xfrm>
            <a:off x="8388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Relaciones impropias y trata de personas</a:t>
            </a:r>
          </a:p>
        </p:txBody>
      </p:sp>
    </p:spTree>
    <p:extLst>
      <p:ext uri="{BB962C8B-B14F-4D97-AF65-F5344CB8AC3E}">
        <p14:creationId xmlns:p14="http://schemas.microsoft.com/office/powerpoint/2010/main" val="3937281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CFD8B-C470-5CFA-4356-71CDF9F43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DA735E-F36F-47D3-F7E0-F1EE2172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Fines de la trata de personas: Explotación laboral</a:t>
            </a:r>
            <a:endParaRPr lang="en-US" sz="3200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3B59E4D6-F6E9-4F5B-1A04-600C06CE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ACA67F70-80C3-7926-0E70-93F387F71E7E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1A1C76-D96E-9745-58DE-17EDB9999670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62A74CD2-F69A-08F7-7B6C-83D68371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F8245D5-713A-6CB6-75C3-EC2D49AF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98" y="182084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C84F675-78BA-D544-9BA2-BC3DAF368F7C}"/>
              </a:ext>
            </a:extLst>
          </p:cNvPr>
          <p:cNvSpPr txBox="1"/>
          <p:nvPr/>
        </p:nvSpPr>
        <p:spPr>
          <a:xfrm>
            <a:off x="707365" y="1726401"/>
            <a:ext cx="670705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s-CR" sz="1600" dirty="0">
                <a:latin typeface="Poppins" pitchFamily="2" charset="77"/>
                <a:cs typeface="Poppins" pitchFamily="2" charset="77"/>
              </a:rPr>
              <a:t>Se produce cuando una persona es persuadida, presionada, manipulada, engañada u obligada a trabajar. También se les puede engañar para que acepten un trabajo que no es el que pensaban. Esta forma de trata también puede incluir a víctimas que son presionadas u obligadas a vender drogas o a realizar otras actividades ilegales o ilícitas.</a:t>
            </a:r>
          </a:p>
          <a:p>
            <a:pPr algn="just" fontAlgn="base"/>
            <a:endParaRPr lang="es-CR" sz="1600" dirty="0">
              <a:latin typeface="Poppins" pitchFamily="2" charset="77"/>
              <a:cs typeface="Poppins" pitchFamily="2" charset="77"/>
            </a:endParaRPr>
          </a:p>
          <a:p>
            <a:pPr algn="just" fontAlgn="base"/>
            <a:r>
              <a:rPr lang="es-CR" sz="1600" dirty="0">
                <a:latin typeface="Poppins" pitchFamily="2" charset="77"/>
                <a:cs typeface="Poppins" pitchFamily="2" charset="77"/>
              </a:rPr>
              <a:t>A veces, las víctimas de la trata de personas con fines de explotación laboral reciben algún pago, aunque a menudo es menos de lo que se les había prometido. A algunas víctimas se les dice que tienen una deuda con el empleador o “patrono” que deben pagar y por eso se les retiene el salario.</a:t>
            </a:r>
          </a:p>
          <a:p>
            <a:pPr algn="just" fontAlgn="base"/>
            <a:endParaRPr lang="es-CR" sz="1600" dirty="0">
              <a:latin typeface="Poppins" pitchFamily="2" charset="77"/>
              <a:cs typeface="Poppins" pitchFamily="2" charset="77"/>
            </a:endParaRPr>
          </a:p>
          <a:p>
            <a:pPr algn="just" fontAlgn="base"/>
            <a:r>
              <a:rPr lang="es-CR" sz="1600" dirty="0">
                <a:latin typeface="Poppins" pitchFamily="2" charset="77"/>
                <a:cs typeface="Poppins" pitchFamily="2" charset="77"/>
              </a:rPr>
              <a:t>Puede darse en muchos lugares, en campos agrícolas, plantaciones, en restaurantes, en la calle o incluso dentro de la propia casa. La trata de personas con fines de explotación laboral también puede incluir que una persona sea obligada a vender drogas o a hacer otras cosas ilegales.</a:t>
            </a:r>
          </a:p>
          <a:p>
            <a:pPr algn="just" fontAlgn="base"/>
            <a:endParaRPr lang="en-US" sz="1600" b="0" i="0" noProof="0" dirty="0">
              <a:solidFill>
                <a:srgbClr val="333333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8232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85190-500A-8E23-B737-AD294753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ADC2B0-8542-9537-8998-AEA493C1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Fines de la trata de personas: Matrimonio forzado o de carácter servil</a:t>
            </a:r>
            <a:endParaRPr lang="en-US" sz="3200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BB7F56E0-7EFB-42CB-2A95-5680BDF9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A4480E0-0D94-97C6-8BC4-015BCC659D65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754F0F-D8AF-3AAD-40A0-2FB89492C78E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2E700C60-D440-8582-0D3E-B29221C3D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573CB91-D73F-1FE2-BD9A-19157A5B7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1" y="2086187"/>
            <a:ext cx="3373405" cy="33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AB16B4E-8212-B756-913B-007566CCD0B9}"/>
              </a:ext>
            </a:extLst>
          </p:cNvPr>
          <p:cNvSpPr txBox="1"/>
          <p:nvPr/>
        </p:nvSpPr>
        <p:spPr>
          <a:xfrm>
            <a:off x="3944606" y="1992088"/>
            <a:ext cx="743503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s-CR" sz="2000" dirty="0">
                <a:latin typeface="Poppins" pitchFamily="2" charset="77"/>
                <a:cs typeface="Poppins" pitchFamily="2" charset="77"/>
              </a:rPr>
              <a:t>Según la ley en Costa Rica, la trata de personas con fines de matrimonio forzado o de carácter servil se produce cuando una persona es persuadida, presionada, manipulada, engañada u obligada a contraer matrimonio “casarse”. Esta forma de trata puede darse incluso si el matrimonio no es legal. Si un adulto engaña u obliga a alguien a vivir con él, a actuar como si tuvieran una relación o a hacer cosas como cocinar, limpiar o tener relaciones sexuales, esto podría ser trata de personas con fines de matrimonio forzado o de carácter servil.</a:t>
            </a:r>
          </a:p>
          <a:p>
            <a:pPr algn="just" fontAlgn="base"/>
            <a:endParaRPr lang="es-CR" sz="2000" dirty="0">
              <a:latin typeface="Poppins" pitchFamily="2" charset="77"/>
              <a:cs typeface="Poppins" pitchFamily="2" charset="77"/>
            </a:endParaRPr>
          </a:p>
          <a:p>
            <a:pPr algn="just" fontAlgn="base"/>
            <a:endParaRPr lang="es-CR" sz="20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2908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6BC8A-06D7-21E7-908F-8671645C9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516BA0-7A2A-AA7E-C7C9-70A958FC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Fines de la trata de personas: Matrimonio forzado o de carácter servil</a:t>
            </a:r>
            <a:endParaRPr lang="en-US" sz="3200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5C544EB2-C9D8-2594-D26D-ABBD155CA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C31BB8F-A6E8-C524-4554-03B0C80D33E8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3F112C-90F2-4762-BCCB-93D9079BFA2D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8C19E5B-37E8-272C-7F77-8E5F6085C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ECADE17-A225-1DD2-1766-33169B9E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1" y="2086187"/>
            <a:ext cx="3373405" cy="33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593A5C8-DA2F-C6AA-8238-CE47C228A762}"/>
              </a:ext>
            </a:extLst>
          </p:cNvPr>
          <p:cNvSpPr txBox="1"/>
          <p:nvPr/>
        </p:nvSpPr>
        <p:spPr>
          <a:xfrm>
            <a:off x="4055346" y="2203179"/>
            <a:ext cx="71425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CR" sz="2000" dirty="0">
                <a:latin typeface="Poppins" pitchFamily="2" charset="77"/>
                <a:cs typeface="Poppins" pitchFamily="2" charset="77"/>
              </a:rPr>
              <a:t>En Costa Rica, la edad legal para contraer matrimonio “casarse” es de 18 años. Algunos adultos mantienen relaciones sexuales con adolescentes. Esto se llama «relaciones impropias» y son contrarias a la ley. Este tipo de relaciones puede conducir a la trata de personas con fines de matrimonio forzado o servil porque el adulto es capaz de manipular o controlar al adolescente.</a:t>
            </a:r>
          </a:p>
        </p:txBody>
      </p:sp>
    </p:spTree>
    <p:extLst>
      <p:ext uri="{BB962C8B-B14F-4D97-AF65-F5344CB8AC3E}">
        <p14:creationId xmlns:p14="http://schemas.microsoft.com/office/powerpoint/2010/main" val="69057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5505-B888-E5E6-D154-2A3EDF41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8E0781-BE5F-0323-9FE3-F6A258F7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Fines de la trata de personas: Mendicidad forzada</a:t>
            </a:r>
            <a:endParaRPr lang="en-US" sz="3200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BF76B566-E74F-2923-6E80-D22050E7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5FCADD24-7E4B-ADD1-A649-FEF63D58BDAD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E1DFD5-B9B7-FD98-7289-6515D741E584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08BCDC43-C577-4D8B-4F2F-37B860E19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40F8A81-EB7D-3AB3-AFD2-E542246A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68" y="2106802"/>
            <a:ext cx="2880732" cy="28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BBB853-B1EE-784D-D89F-DFB98799D073}"/>
              </a:ext>
            </a:extLst>
          </p:cNvPr>
          <p:cNvSpPr txBox="1"/>
          <p:nvPr/>
        </p:nvSpPr>
        <p:spPr>
          <a:xfrm>
            <a:off x="1168656" y="2316735"/>
            <a:ext cx="68161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s-CR" sz="2000" dirty="0">
                <a:latin typeface="Poppins" pitchFamily="2" charset="77"/>
                <a:cs typeface="Poppins" pitchFamily="2" charset="77"/>
              </a:rPr>
              <a:t>Según la ley en Costa Rica, la trata de personas para la mendicidad forzada “pedir dinero en la calle” se produce cuando una persona es persuadida, presionada, manipulada, engañada u obligada a mendigar, pedir dinero en la calle, o a vender pequeños artículos como pañuelos o confites. Esto suele ocurrir en la calle o en zonas públicas.</a:t>
            </a:r>
          </a:p>
          <a:p>
            <a:pPr algn="just" fontAlgn="base"/>
            <a:r>
              <a:rPr lang="en-US" sz="2000" noProof="0" dirty="0">
                <a:solidFill>
                  <a:srgbClr val="333333"/>
                </a:solidFill>
                <a:latin typeface="Poppins" pitchFamily="2" charset="77"/>
                <a:cs typeface="Poppins" pitchFamily="2" charset="77"/>
              </a:rPr>
              <a:t>
</a:t>
            </a:r>
            <a:br>
              <a:rPr lang="en-US" sz="2000" b="0" i="0" noProof="0" dirty="0">
                <a:solidFill>
                  <a:srgbClr val="666666"/>
                </a:solidFill>
                <a:effectLst/>
                <a:latin typeface="Poppins" pitchFamily="2" charset="77"/>
                <a:cs typeface="Poppins" pitchFamily="2" charset="77"/>
              </a:rPr>
            </a:br>
            <a:endParaRPr lang="en-US" sz="2000" b="0" i="0" noProof="0" dirty="0">
              <a:solidFill>
                <a:srgbClr val="666666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just">
              <a:buNone/>
            </a:pPr>
            <a:endParaRPr lang="en-US" sz="2000" noProof="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060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AE8913E-0F4A-A743-9F60-A65C24AAB2D4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D01C55D-18E6-64DC-A3ED-A6A404E5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72" y="316484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¿Quién puede ser una persona tratante?</a:t>
            </a:r>
          </a:p>
        </p:txBody>
      </p:sp>
      <p:pic>
        <p:nvPicPr>
          <p:cNvPr id="9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044A15BE-E0B8-4BF8-88CD-30B8971C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27EDABAD-A613-3033-24E9-40537EDE5E96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7FD44C6-56C5-FD9F-D631-7F218B18BFA6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5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1461AB6-D99B-A406-0AB9-806E3DCE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8164F4D-3D86-DAC4-9275-0F7B1A5F9BED}"/>
              </a:ext>
            </a:extLst>
          </p:cNvPr>
          <p:cNvSpPr txBox="1"/>
          <p:nvPr/>
        </p:nvSpPr>
        <p:spPr>
          <a:xfrm>
            <a:off x="838200" y="1772480"/>
            <a:ext cx="10515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CR" sz="2400" dirty="0">
                <a:latin typeface="Poppins" pitchFamily="2" charset="77"/>
                <a:cs typeface="Poppins" pitchFamily="2" charset="77"/>
              </a:rPr>
              <a:t>A veces, los tratantes son desconocidos o alguien a quien se acaba de conocer. Los tratantes también pueden ser alguien que usted conoce, incluso alguien en quien confía o a quien quiere. Un tratante puede ser un familiar, un vecino, un amigo, alguien que conoció en Internet o incluso la persona que usted cree que es su novio o novia.</a:t>
            </a:r>
          </a:p>
          <a:p>
            <a:pPr fontAlgn="base"/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Es importante entender que las personas tratantes pueden provenir de distintos entornos y pueden utilizar la confianza, el afecto o la familiaridad para explotar a las víctimas.</a:t>
            </a:r>
          </a:p>
        </p:txBody>
      </p:sp>
    </p:spTree>
    <p:extLst>
      <p:ext uri="{BB962C8B-B14F-4D97-AF65-F5344CB8AC3E}">
        <p14:creationId xmlns:p14="http://schemas.microsoft.com/office/powerpoint/2010/main" val="246376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C47CE-0592-5261-0384-7E4BBA1B5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DC2220-D2E1-AC14-8640-6AF3F144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latin typeface="Poppins" pitchFamily="2" charset="77"/>
              </a:rPr>
              <a:t>Tácticas de las personas tratantes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4A83D9CA-67CB-AE71-E093-833EC80ED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557A05B1-257D-63E8-661B-CCF1C650A3E7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643551-99A4-75AE-3311-AB969C9744E3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6DAAE12F-638D-1FAA-EBCC-EAD5CBF46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5CFB2C5-545A-B54F-FC0E-5297FC979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031" y="1800451"/>
            <a:ext cx="8380199" cy="43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12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9E847-E48D-8960-C0E0-263499893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CE725931-9366-61BD-7B47-AE42C3AEA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D27DE6B-7A56-77B1-7758-F4C161E86F8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8529E7-E1C8-5C83-7C46-436C91F1A30E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2D851454-F782-0184-299B-5C099A68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8B8095-8C29-58B8-44C9-39FBF26C2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592" y="1615255"/>
            <a:ext cx="7772400" cy="4240452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61FABC76-287B-6CFC-C888-9D3184671D61}"/>
              </a:ext>
            </a:extLst>
          </p:cNvPr>
          <p:cNvSpPr txBox="1">
            <a:spLocks/>
          </p:cNvSpPr>
          <p:nvPr/>
        </p:nvSpPr>
        <p:spPr>
          <a:xfrm>
            <a:off x="8382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dirty="0">
                <a:latin typeface="Poppins" pitchFamily="2" charset="77"/>
              </a:rPr>
              <a:t>Tácticas de las personas tratantes</a:t>
            </a:r>
          </a:p>
        </p:txBody>
      </p:sp>
    </p:spTree>
    <p:extLst>
      <p:ext uri="{BB962C8B-B14F-4D97-AF65-F5344CB8AC3E}">
        <p14:creationId xmlns:p14="http://schemas.microsoft.com/office/powerpoint/2010/main" val="3880720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83AD5-B396-358F-4FC4-7E43D8B3B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9F9F2C01-5286-35ED-8D64-8B5068F8B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D343BBDB-AD27-EC6D-5A04-42A95B350055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765E4B-DA62-B042-319D-D63B09EAED7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B1735DF5-5B01-291C-3153-F0C4EDD7A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EAD6464-43EC-D10B-298F-025342E9A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013" y="1917304"/>
            <a:ext cx="7772400" cy="3617072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E4807FB9-A1BF-91B2-0E5F-936A98D923E3}"/>
              </a:ext>
            </a:extLst>
          </p:cNvPr>
          <p:cNvSpPr txBox="1">
            <a:spLocks/>
          </p:cNvSpPr>
          <p:nvPr/>
        </p:nvSpPr>
        <p:spPr>
          <a:xfrm>
            <a:off x="8382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>
                <a:latin typeface="Poppins" pitchFamily="2" charset="77"/>
              </a:rPr>
              <a:t>Tácticas de las personas tratantes</a:t>
            </a:r>
          </a:p>
        </p:txBody>
      </p:sp>
    </p:spTree>
    <p:extLst>
      <p:ext uri="{BB962C8B-B14F-4D97-AF65-F5344CB8AC3E}">
        <p14:creationId xmlns:p14="http://schemas.microsoft.com/office/powerpoint/2010/main" val="1442378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1532C-3C11-8B82-AECC-09B662134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00E230C2-FDB8-69E3-16EE-F205E146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C27018C-5F97-B9AE-9819-32F0945DDC3A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69DB97-2E82-A344-6C61-14E1515033D3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3A88672-091E-883D-6339-BAD6F3C8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BC5059-F2DE-CFE7-2EFA-E9E9E0D82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592" y="1913671"/>
            <a:ext cx="7772400" cy="3942036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E1E71CA3-ACDD-1A55-FCDB-E8AAEE9F831B}"/>
              </a:ext>
            </a:extLst>
          </p:cNvPr>
          <p:cNvSpPr txBox="1">
            <a:spLocks/>
          </p:cNvSpPr>
          <p:nvPr/>
        </p:nvSpPr>
        <p:spPr>
          <a:xfrm>
            <a:off x="8382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>
                <a:latin typeface="Poppins" pitchFamily="2" charset="77"/>
              </a:rPr>
              <a:t>Tácticas de las personas tratantes</a:t>
            </a:r>
          </a:p>
        </p:txBody>
      </p:sp>
    </p:spTree>
    <p:extLst>
      <p:ext uri="{BB962C8B-B14F-4D97-AF65-F5344CB8AC3E}">
        <p14:creationId xmlns:p14="http://schemas.microsoft.com/office/powerpoint/2010/main" val="2354421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E327B039-0AC8-0E8E-A45D-DE767A50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8913E-0F4A-A743-9F60-A65C24AAB2D4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6BD71F-DF5D-613A-B7CE-AA953594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69" y="445307"/>
            <a:ext cx="10515600" cy="885647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4000" noProof="0" dirty="0" err="1">
                <a:solidFill>
                  <a:schemeClr val="bg1"/>
                </a:solidFill>
                <a:effectLst/>
                <a:latin typeface="Poppins" pitchFamily="2" charset="77"/>
                <a:ea typeface="Optima" panose="02000503060000020004" pitchFamily="2" charset="0"/>
                <a:cs typeface="Poppins" pitchFamily="2" charset="77"/>
              </a:rPr>
              <a:t>Introducción</a:t>
            </a:r>
            <a:endParaRPr lang="en-US" sz="4000" strike="sngStrike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57318E59-DFE3-CFF1-9F3C-CD104382D90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810386-AD66-D43B-D5F0-860F894F2FB4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C12EBAE3-936D-E99B-BCB1-C7C5AD370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12" name="Picture 10" descr="A computer screen with a message&#10;&#10;AI-generated content may be incorrect.">
            <a:extLst>
              <a:ext uri="{FF2B5EF4-FFF2-40B4-BE49-F238E27FC236}">
                <a16:creationId xmlns:a16="http://schemas.microsoft.com/office/drawing/2014/main" id="{DFEEE690-B411-C4D7-A032-13A82DCB5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94" y="1330954"/>
            <a:ext cx="7167731" cy="480370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F62A8938-57AF-CD38-3747-9DC669534DEA}"/>
              </a:ext>
            </a:extLst>
          </p:cNvPr>
          <p:cNvSpPr txBox="1"/>
          <p:nvPr/>
        </p:nvSpPr>
        <p:spPr>
          <a:xfrm>
            <a:off x="6070169" y="4740010"/>
            <a:ext cx="602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Poppins" pitchFamily="2" charset="77"/>
                <a:cs typeface="Poppins" pitchFamily="2" charset="77"/>
              </a:rPr>
              <a:t>iactjoven.warnathgroup.com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A5208D1-D584-DD6F-F6AE-00BA8BB85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575" y="1975760"/>
            <a:ext cx="2615754" cy="25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34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FCD63-DFB8-DC37-B4B5-62E197641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ED9EFD56-4141-5A89-E730-0EA186F78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62405642-8928-E356-7DC0-1D7F313C53DE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9CD7A1-6E76-E94F-E6EF-741679C1250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B730182-8CB2-4CC3-884B-154D6DFD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E816DC-1FFA-61CC-1C98-0708F935C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592" y="2119346"/>
            <a:ext cx="7772400" cy="3204132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315817F0-A9EB-4FF2-8A52-AD62DB3F4C4F}"/>
              </a:ext>
            </a:extLst>
          </p:cNvPr>
          <p:cNvSpPr txBox="1">
            <a:spLocks/>
          </p:cNvSpPr>
          <p:nvPr/>
        </p:nvSpPr>
        <p:spPr>
          <a:xfrm>
            <a:off x="8382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>
                <a:latin typeface="Poppins" pitchFamily="2" charset="77"/>
              </a:rPr>
              <a:t>Tácticas de las personas tratantes</a:t>
            </a:r>
          </a:p>
        </p:txBody>
      </p:sp>
    </p:spTree>
    <p:extLst>
      <p:ext uri="{BB962C8B-B14F-4D97-AF65-F5344CB8AC3E}">
        <p14:creationId xmlns:p14="http://schemas.microsoft.com/office/powerpoint/2010/main" val="450855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12B699-3E0D-8B65-45D6-E4782B43E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801460-B5D8-4FF9-2740-02AADBDA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281"/>
            <a:ext cx="10515600" cy="1018080"/>
          </a:xfrm>
          <a:solidFill>
            <a:srgbClr val="0A6D8F"/>
          </a:solidFill>
        </p:spPr>
        <p:txBody>
          <a:bodyPr>
            <a:noAutofit/>
          </a:bodyPr>
          <a:lstStyle/>
          <a:p>
            <a:pPr algn="ctr"/>
            <a:r>
              <a:rPr lang="es-CR" sz="3200" dirty="0">
                <a:latin typeface="Poppins" pitchFamily="2" charset="77"/>
                <a:cs typeface="Poppins" pitchFamily="2" charset="77"/>
              </a:rPr>
              <a:t>Cualquiera puede ser víctima de trata de personas</a:t>
            </a:r>
            <a:endParaRPr lang="en-US" sz="3200" noProof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C11C8822-13E7-2B51-AFB3-C31453A0C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F6E3331-89B4-1425-72A6-43F0C961DC06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AB7E0C-00D4-2543-2D34-27A88261C4DC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A37CBBE-60DC-8517-2E4B-4F589619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B1D9B0F-3C7F-9324-83E1-AE44D3BB51FD}"/>
              </a:ext>
            </a:extLst>
          </p:cNvPr>
          <p:cNvSpPr txBox="1"/>
          <p:nvPr/>
        </p:nvSpPr>
        <p:spPr>
          <a:xfrm>
            <a:off x="746462" y="1603098"/>
            <a:ext cx="61383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Las víctimas de la trata de personas pueden: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Ser niñas, niños, hombres o mujeres.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Tener cualquier edad.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Proceder de Costa Rica o de otro país.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Estar con o sin documentos de identidad.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Vivir con cualquier persona: familia o conocidos, amigos, solas o con personas que las explotan o se aprovechan de ellas.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Vivir en cualquier lugar, ya sea en su propia casa, en casa de otra persona, en la calle o en cualquier otro sitio.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Estar haciendo algo ilegal (como pertenecer a una banda o vender drogas) y aun así ser víctimas del delito de trata de personas.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B8A63B-2B78-6FB6-9DD1-93948654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72" y="1714499"/>
            <a:ext cx="4543166" cy="37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86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4DE01E-4980-8658-D8F5-F0546A23A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9981E0-85D4-26AC-8D01-B2FDD94D2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 dirty="0">
                <a:latin typeface="Poppins" pitchFamily="2" charset="77"/>
              </a:rPr>
              <a:t>Actividad: Historias de Vida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2AE3B075-0421-A441-2A9A-3DC5339F3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90D7B125-AAF9-4518-A1D8-2162153972D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BBE33A-7C2F-D5BC-DC9B-74490761DCFC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0A7EA30A-7F19-95CE-859F-E3A776D73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92D5F5-C3E8-1208-2E9C-45645AD50676}"/>
              </a:ext>
            </a:extLst>
          </p:cNvPr>
          <p:cNvSpPr txBox="1"/>
          <p:nvPr/>
        </p:nvSpPr>
        <p:spPr>
          <a:xfrm>
            <a:off x="1132507" y="1726401"/>
            <a:ext cx="1006540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Después de ver los videos sobre las historias de adolescentes, conversaremos y responderemos juntos las siguientes preguntas: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R" sz="2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¿Es esta una situación de trata de personas?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¿Por qué lo cree? ¿Cuáles son las señales o evidencias de ello?</a:t>
            </a:r>
          </a:p>
          <a:p>
            <a:pPr algn="just" fontAlgn="base"/>
            <a:endParaRPr lang="en-US" sz="2200" noProof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just">
              <a:buNone/>
            </a:pPr>
            <a:endParaRPr lang="en-US" sz="2200" noProof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9" descr="A person and person with green background&#10;&#10;AI-generated content may be incorrect.">
            <a:extLst>
              <a:ext uri="{FF2B5EF4-FFF2-40B4-BE49-F238E27FC236}">
                <a16:creationId xmlns:a16="http://schemas.microsoft.com/office/drawing/2014/main" id="{B720CE17-48B3-2B72-2396-E393A96F7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171" y="3624944"/>
            <a:ext cx="8868045" cy="234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62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FAA3-6678-9B2B-0EA5-26243DAD9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6CF1B1-0A98-DE0F-FAA2-B37892F5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CR" sz="3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Actividad: Conversación de WhatsApp de Mariana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44C20028-3D6E-863D-6F10-3A4C5460D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57208A9-ED47-D8E0-5C33-28E99913892B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28EF96-2EE0-F709-85A9-CB357C2356B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9890046E-19D8-E3DD-BBAF-9E535E4A4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F261AD2-50B7-B108-5044-0701A327C2CC}"/>
              </a:ext>
            </a:extLst>
          </p:cNvPr>
          <p:cNvSpPr txBox="1"/>
          <p:nvPr/>
        </p:nvSpPr>
        <p:spPr>
          <a:xfrm>
            <a:off x="838200" y="1701135"/>
            <a:ext cx="1051560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Vamos a ver una conversación de WhatsApp entre una adolescente llamada Mariana y un hombre adulto llamado Daniel. Mientras seguimos la conversación, por favor preste atención a cómo se desarrolla y a cualquier frase o comportamiento que pueda representar un riesgo para Mariana.</a:t>
            </a:r>
          </a:p>
          <a:p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Haremos pausas en distintos momentos para que usted pueda compartir sus observaciones. Aproveche cada pausa para identificar las señales de alerta y expresar sus opiniones.</a:t>
            </a:r>
          </a:p>
          <a:p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s-CR" sz="2400" b="1" dirty="0">
                <a:latin typeface="Poppins" pitchFamily="2" charset="77"/>
                <a:cs typeface="Poppins" pitchFamily="2" charset="77"/>
              </a:rPr>
              <a:t>Recuerde que este es un espacio seguro donde todas las ideas y reflexiones son importantes.</a:t>
            </a:r>
          </a:p>
          <a:p>
            <a:pPr algn="ctr">
              <a:buNone/>
            </a:pPr>
            <a:endParaRPr lang="en-US" sz="2200" b="1" noProof="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630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16625" y="792038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92887E-FBEC-718C-2818-33DC0327F73F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10:05 am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A7993A-58FD-4F81-8952-AC6A49035B40}"/>
              </a:ext>
            </a:extLst>
          </p:cNvPr>
          <p:cNvSpPr txBox="1"/>
          <p:nvPr/>
        </p:nvSpPr>
        <p:spPr>
          <a:xfrm>
            <a:off x="6812205" y="5583014"/>
            <a:ext cx="3938233" cy="70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F4F90-1100-D1BB-62C6-ED5AB93356CC}"/>
              </a:ext>
            </a:extLst>
          </p:cNvPr>
          <p:cNvSpPr txBox="1"/>
          <p:nvPr/>
        </p:nvSpPr>
        <p:spPr>
          <a:xfrm>
            <a:off x="1723182" y="1742271"/>
            <a:ext cx="3680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C6CF19-71B9-3818-47A7-2BF314605F46}"/>
              </a:ext>
            </a:extLst>
          </p:cNvPr>
          <p:cNvGrpSpPr/>
          <p:nvPr/>
        </p:nvGrpSpPr>
        <p:grpSpPr>
          <a:xfrm>
            <a:off x="6603358" y="3311930"/>
            <a:ext cx="3518839" cy="825355"/>
            <a:chOff x="6603358" y="3311930"/>
            <a:chExt cx="3772829" cy="8253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9070B9-CE1F-75B6-FF6A-04541235D20C}"/>
                </a:ext>
              </a:extLst>
            </p:cNvPr>
            <p:cNvGrpSpPr/>
            <p:nvPr/>
          </p:nvGrpSpPr>
          <p:grpSpPr>
            <a:xfrm>
              <a:off x="6603358" y="3311930"/>
              <a:ext cx="3772829" cy="825355"/>
              <a:chOff x="6095999" y="4210733"/>
              <a:chExt cx="3772829" cy="640047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8D213CD-B219-47D0-86C3-C44573F66DDC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20AEA3-BF19-4649-6CD4-621DE48D14F4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A1ABC2-BE3C-DBA7-ABFA-8020A2ED5313}"/>
                </a:ext>
              </a:extLst>
            </p:cNvPr>
            <p:cNvSpPr txBox="1"/>
            <p:nvPr/>
          </p:nvSpPr>
          <p:spPr>
            <a:xfrm>
              <a:off x="7325199" y="3495128"/>
              <a:ext cx="2582787" cy="44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R" sz="23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Jajaja, en serio</a:t>
              </a:r>
              <a:endParaRPr kumimoji="0" lang="en-C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06022E-B3D0-20B9-9A8C-E8BAE0AF088F}"/>
              </a:ext>
            </a:extLst>
          </p:cNvPr>
          <p:cNvGrpSpPr/>
          <p:nvPr/>
        </p:nvGrpSpPr>
        <p:grpSpPr>
          <a:xfrm>
            <a:off x="6096000" y="4929322"/>
            <a:ext cx="4857345" cy="1493863"/>
            <a:chOff x="6603358" y="5327467"/>
            <a:chExt cx="4484360" cy="12269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97B92D9-A7F3-1BF8-D2C4-45D0211E5FF9}"/>
                </a:ext>
              </a:extLst>
            </p:cNvPr>
            <p:cNvSpPr/>
            <p:nvPr/>
          </p:nvSpPr>
          <p:spPr>
            <a:xfrm>
              <a:off x="6603358" y="5327467"/>
              <a:ext cx="4484360" cy="12269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8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A4A37D-EFA4-A3D6-E792-C1FE503F75B3}"/>
                </a:ext>
              </a:extLst>
            </p:cNvPr>
            <p:cNvSpPr txBox="1"/>
            <p:nvPr/>
          </p:nvSpPr>
          <p:spPr>
            <a:xfrm>
              <a:off x="6903339" y="5383588"/>
              <a:ext cx="4051486" cy="98582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Ah sí estamos en la 10-3 las dos. Vos estuviste en el de</a:t>
              </a:r>
              <a:r>
                <a:rPr lang="es-CR" sz="2400" dirty="0">
                  <a:latin typeface="Calibri"/>
                  <a:ea typeface="Calibri" panose="020F0502020204030204" pitchFamily="34" charset="0"/>
                  <a:cs typeface="Times New Roman"/>
                </a:rPr>
                <a:t> Liceo de Santa Tere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?</a:t>
              </a:r>
              <a:r>
                <a:rPr lang="en-CR" sz="2400">
                  <a:latin typeface="Calibri" panose="020F0502020204030204"/>
                </a:rPr>
                <a:t> 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358AC8-F015-E514-4548-D7BB30AA964A}"/>
              </a:ext>
            </a:extLst>
          </p:cNvPr>
          <p:cNvGrpSpPr/>
          <p:nvPr/>
        </p:nvGrpSpPr>
        <p:grpSpPr>
          <a:xfrm>
            <a:off x="1393179" y="3788012"/>
            <a:ext cx="4107703" cy="1913185"/>
            <a:chOff x="1393179" y="4302915"/>
            <a:chExt cx="3716669" cy="13982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EF987C-AAF2-9495-8A5E-D9DA1B3F9747}"/>
                </a:ext>
              </a:extLst>
            </p:cNvPr>
            <p:cNvGrpSpPr/>
            <p:nvPr/>
          </p:nvGrpSpPr>
          <p:grpSpPr>
            <a:xfrm>
              <a:off x="1393179" y="4302915"/>
              <a:ext cx="3716669" cy="1226901"/>
              <a:chOff x="1816290" y="2027134"/>
              <a:chExt cx="4274288" cy="1706526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020C8A1-8B41-B0F7-E385-7A3A88090552}"/>
                  </a:ext>
                </a:extLst>
              </p:cNvPr>
              <p:cNvSpPr/>
              <p:nvPr/>
            </p:nvSpPr>
            <p:spPr>
              <a:xfrm>
                <a:off x="1816290" y="2027134"/>
                <a:ext cx="4274288" cy="170652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CD9204-2C45-7C07-7EC0-CFA11ED7E271}"/>
                  </a:ext>
                </a:extLst>
              </p:cNvPr>
              <p:cNvSpPr txBox="1"/>
              <p:nvPr/>
            </p:nvSpPr>
            <p:spPr>
              <a:xfrm>
                <a:off x="2194560" y="2366686"/>
                <a:ext cx="3517751" cy="51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05DAFC-137E-7931-5A59-37E05CF98786}"/>
                </a:ext>
              </a:extLst>
            </p:cNvPr>
            <p:cNvSpPr txBox="1"/>
            <p:nvPr/>
          </p:nvSpPr>
          <p:spPr>
            <a:xfrm>
              <a:off x="1599442" y="4500868"/>
              <a:ext cx="34044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R" sz="24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Sí si, Andrea me </a:t>
              </a:r>
              <a:r>
                <a:rPr lang="es-CR" sz="24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dió</a:t>
              </a:r>
              <a:r>
                <a:rPr lang="es-CR" sz="24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tu número, y me dijo que son compañeras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0160DD-3256-C26D-A20E-C44276CD8C7B}"/>
              </a:ext>
            </a:extLst>
          </p:cNvPr>
          <p:cNvSpPr txBox="1"/>
          <p:nvPr/>
        </p:nvSpPr>
        <p:spPr>
          <a:xfrm>
            <a:off x="1579704" y="1782960"/>
            <a:ext cx="38047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B10CE9-E476-9C19-0728-17DE1FD77B9E}"/>
              </a:ext>
            </a:extLst>
          </p:cNvPr>
          <p:cNvGrpSpPr/>
          <p:nvPr/>
        </p:nvGrpSpPr>
        <p:grpSpPr>
          <a:xfrm>
            <a:off x="1226594" y="1644150"/>
            <a:ext cx="4274288" cy="1706526"/>
            <a:chOff x="1226594" y="1644150"/>
            <a:chExt cx="4274288" cy="170652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5A1DC6-5B05-39B8-FEDE-8276253930F6}"/>
                </a:ext>
              </a:extLst>
            </p:cNvPr>
            <p:cNvGrpSpPr/>
            <p:nvPr/>
          </p:nvGrpSpPr>
          <p:grpSpPr>
            <a:xfrm>
              <a:off x="1226594" y="1644150"/>
              <a:ext cx="4274288" cy="1706526"/>
              <a:chOff x="1226594" y="1644150"/>
              <a:chExt cx="4274288" cy="1706526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CD19278-3F48-444C-3E1E-6BCA02DA0D2E}"/>
                  </a:ext>
                </a:extLst>
              </p:cNvPr>
              <p:cNvSpPr/>
              <p:nvPr/>
            </p:nvSpPr>
            <p:spPr>
              <a:xfrm>
                <a:off x="1226594" y="1644150"/>
                <a:ext cx="4274288" cy="170652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01D496-05CE-2C27-125F-1904316484D6}"/>
                  </a:ext>
                </a:extLst>
              </p:cNvPr>
              <p:cNvSpPr txBox="1"/>
              <p:nvPr/>
            </p:nvSpPr>
            <p:spPr>
              <a:xfrm>
                <a:off x="1599442" y="2022225"/>
                <a:ext cx="35177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EFA215-DC71-67BC-3634-BA66DC5811B2}"/>
                </a:ext>
              </a:extLst>
            </p:cNvPr>
            <p:cNvSpPr txBox="1"/>
            <p:nvPr/>
          </p:nvSpPr>
          <p:spPr>
            <a:xfrm>
              <a:off x="1628072" y="1853829"/>
              <a:ext cx="368096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R" sz="2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Hey</a:t>
              </a:r>
              <a:r>
                <a:rPr lang="es-C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como estás? Soy Daniel</a:t>
              </a:r>
              <a:r>
                <a:rPr lang="es-CR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</a:t>
              </a:r>
              <a:r>
                <a:rPr lang="es-C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yer de casualidad me pareció verte.</a:t>
              </a:r>
              <a:endParaRPr lang="en-C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06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0" y="908708"/>
            <a:ext cx="12265656" cy="606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10:10 am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87EECF-A7C7-A76C-F118-92FE17064172}"/>
              </a:ext>
            </a:extLst>
          </p:cNvPr>
          <p:cNvSpPr/>
          <p:nvPr/>
        </p:nvSpPr>
        <p:spPr>
          <a:xfrm>
            <a:off x="340722" y="4029165"/>
            <a:ext cx="5509269" cy="1856381"/>
          </a:xfrm>
          <a:prstGeom prst="roundRect">
            <a:avLst/>
          </a:prstGeom>
          <a:solidFill>
            <a:schemeClr val="bg1"/>
          </a:solidFill>
          <a:ln>
            <a:solidFill>
              <a:srgbClr val="008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CR" sz="2000" dirty="0">
                <a:solidFill>
                  <a:schemeClr val="tx1"/>
                </a:solidFill>
              </a:rPr>
              <a:t>Mariana que pena pero te vi el otro día en la playa y la verdad me pareciste muy guapa, te gustaría ir a ver el atardecer en Malpaís ahora más tarde? </a:t>
            </a:r>
            <a:endParaRPr kumimoji="0" lang="en-C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EF7B0E-96BC-8AAC-79E4-33965B4A9E11}"/>
              </a:ext>
            </a:extLst>
          </p:cNvPr>
          <p:cNvGrpSpPr/>
          <p:nvPr/>
        </p:nvGrpSpPr>
        <p:grpSpPr>
          <a:xfrm>
            <a:off x="712381" y="1614964"/>
            <a:ext cx="4684078" cy="1481072"/>
            <a:chOff x="712381" y="1614964"/>
            <a:chExt cx="4684078" cy="1481072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CD19278-3F48-444C-3E1E-6BCA02DA0D2E}"/>
                </a:ext>
              </a:extLst>
            </p:cNvPr>
            <p:cNvSpPr/>
            <p:nvPr/>
          </p:nvSpPr>
          <p:spPr>
            <a:xfrm>
              <a:off x="712381" y="1614964"/>
              <a:ext cx="4684078" cy="14810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8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A9020D-7077-1045-23F6-B65DF476D50B}"/>
                </a:ext>
              </a:extLst>
            </p:cNvPr>
            <p:cNvSpPr txBox="1"/>
            <p:nvPr/>
          </p:nvSpPr>
          <p:spPr>
            <a:xfrm>
              <a:off x="965158" y="1729154"/>
              <a:ext cx="437320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 si también, pero hacer rato salí, antes de la pandemia imagínate</a:t>
              </a:r>
              <a:r>
                <a:rPr kumimoji="0" lang="en-CR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F6BFFB-C477-E8B1-EB02-36F7E1B96051}"/>
              </a:ext>
            </a:extLst>
          </p:cNvPr>
          <p:cNvGrpSpPr/>
          <p:nvPr/>
        </p:nvGrpSpPr>
        <p:grpSpPr>
          <a:xfrm>
            <a:off x="6303523" y="2828835"/>
            <a:ext cx="3818674" cy="1200330"/>
            <a:chOff x="6265494" y="2828835"/>
            <a:chExt cx="4373208" cy="120033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9070B9-CE1F-75B6-FF6A-04541235D20C}"/>
                </a:ext>
              </a:extLst>
            </p:cNvPr>
            <p:cNvGrpSpPr/>
            <p:nvPr/>
          </p:nvGrpSpPr>
          <p:grpSpPr>
            <a:xfrm>
              <a:off x="6265494" y="2828835"/>
              <a:ext cx="4373208" cy="1200330"/>
              <a:chOff x="6095999" y="4210733"/>
              <a:chExt cx="3772829" cy="640047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8D213CD-B219-47D0-86C3-C44573F66DDC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20AEA3-BF19-4649-6CD4-621DE48D14F4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F63B7C-445D-0D00-AC09-F5EA59165C1E}"/>
                </a:ext>
              </a:extLst>
            </p:cNvPr>
            <p:cNvSpPr txBox="1"/>
            <p:nvPr/>
          </p:nvSpPr>
          <p:spPr>
            <a:xfrm>
              <a:off x="6469164" y="3009666"/>
              <a:ext cx="39225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 hace un montón, ahora todo es diferente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05C18E-0A61-302D-DC1F-CE8D7D7DA14A}"/>
              </a:ext>
            </a:extLst>
          </p:cNvPr>
          <p:cNvGrpSpPr/>
          <p:nvPr/>
        </p:nvGrpSpPr>
        <p:grpSpPr>
          <a:xfrm>
            <a:off x="6577465" y="4841978"/>
            <a:ext cx="4872146" cy="1773522"/>
            <a:chOff x="6577465" y="5296066"/>
            <a:chExt cx="4317276" cy="13397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2C07A9-C6AB-074E-1E08-BF3240C7DBEF}"/>
                </a:ext>
              </a:extLst>
            </p:cNvPr>
            <p:cNvGrpSpPr/>
            <p:nvPr/>
          </p:nvGrpSpPr>
          <p:grpSpPr>
            <a:xfrm>
              <a:off x="6577465" y="5296066"/>
              <a:ext cx="4277868" cy="1339702"/>
              <a:chOff x="6095999" y="4210733"/>
              <a:chExt cx="3772829" cy="640047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C9B62680-58F9-0DC8-5DD6-090690211454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25F1AA-3EA7-F8A9-3EDE-ACEB64DE5D43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31A4C4-FDD7-5A3B-CD2E-9D8CB3F8F26B}"/>
                </a:ext>
              </a:extLst>
            </p:cNvPr>
            <p:cNvSpPr txBox="1"/>
            <p:nvPr/>
          </p:nvSpPr>
          <p:spPr>
            <a:xfrm>
              <a:off x="6616874" y="5373179"/>
              <a:ext cx="4277867" cy="1092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Ah di muchas gracias, </a:t>
              </a:r>
              <a:r>
                <a:rPr kumimoji="0" lang="es-CR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jajajaja</a:t>
              </a:r>
              <a:r>
                <a:rPr kumimoji="0" lang="es-C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No se vale yo no te visto…</a:t>
              </a:r>
              <a:endParaRPr kumimoji="0" lang="en-C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Esta bien mi amiga me canceló entonces no tengo nada que hacer</a:t>
              </a:r>
              <a:endParaRPr kumimoji="0" lang="en-C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6AFFAB6B-4012-5CA6-0F66-C1D3E5AEEFBE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419200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0" y="787593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9:15 am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81CFFE3-2CF7-D787-738A-5235CEF074C6}"/>
              </a:ext>
            </a:extLst>
          </p:cNvPr>
          <p:cNvGrpSpPr/>
          <p:nvPr/>
        </p:nvGrpSpPr>
        <p:grpSpPr>
          <a:xfrm>
            <a:off x="298793" y="1514504"/>
            <a:ext cx="8507375" cy="1384525"/>
            <a:chOff x="298793" y="1514504"/>
            <a:chExt cx="8260591" cy="138452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F176D5-7FBB-6225-819A-629AB7EEDE64}"/>
                </a:ext>
              </a:extLst>
            </p:cNvPr>
            <p:cNvGrpSpPr/>
            <p:nvPr/>
          </p:nvGrpSpPr>
          <p:grpSpPr>
            <a:xfrm>
              <a:off x="298793" y="1514504"/>
              <a:ext cx="8260591" cy="1384525"/>
              <a:chOff x="1172447" y="1931505"/>
              <a:chExt cx="4545284" cy="1706526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CD19278-3F48-444C-3E1E-6BCA02DA0D2E}"/>
                  </a:ext>
                </a:extLst>
              </p:cNvPr>
              <p:cNvSpPr/>
              <p:nvPr/>
            </p:nvSpPr>
            <p:spPr>
              <a:xfrm>
                <a:off x="1172447" y="1931505"/>
                <a:ext cx="4274288" cy="170652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01D496-05CE-2C27-125F-1904316484D6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FD7402-6A76-BF54-879A-26B6FB0B590D}"/>
                </a:ext>
              </a:extLst>
            </p:cNvPr>
            <p:cNvSpPr txBox="1"/>
            <p:nvPr/>
          </p:nvSpPr>
          <p:spPr>
            <a:xfrm>
              <a:off x="526292" y="1609507"/>
              <a:ext cx="776808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Buenos días, quería decirte que la pase demasiado bien ayer con vos. Seguro no me vas a creer pero nunca me había sentido así con una güila, es que me </a:t>
              </a:r>
              <a:r>
                <a:rPr kumimoji="0" lang="es-C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gustás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demasiado.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2740D3-7C24-F33E-4005-4A29E548AC73}"/>
              </a:ext>
            </a:extLst>
          </p:cNvPr>
          <p:cNvGrpSpPr/>
          <p:nvPr/>
        </p:nvGrpSpPr>
        <p:grpSpPr>
          <a:xfrm>
            <a:off x="6362224" y="3096510"/>
            <a:ext cx="5404111" cy="1384526"/>
            <a:chOff x="6362224" y="3096510"/>
            <a:chExt cx="5404111" cy="138452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9070B9-CE1F-75B6-FF6A-04541235D20C}"/>
                </a:ext>
              </a:extLst>
            </p:cNvPr>
            <p:cNvGrpSpPr/>
            <p:nvPr/>
          </p:nvGrpSpPr>
          <p:grpSpPr>
            <a:xfrm>
              <a:off x="6362224" y="3096510"/>
              <a:ext cx="5281712" cy="1384526"/>
              <a:chOff x="5963805" y="4210733"/>
              <a:chExt cx="3905024" cy="816714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8D213CD-B219-47D0-86C3-C44573F66DDC}"/>
                  </a:ext>
                </a:extLst>
              </p:cNvPr>
              <p:cNvSpPr/>
              <p:nvPr/>
            </p:nvSpPr>
            <p:spPr>
              <a:xfrm>
                <a:off x="5963805" y="4210733"/>
                <a:ext cx="3905024" cy="8167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20AEA3-BF19-4649-6CD4-621DE48D14F4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4E0E08-6DCB-2FDF-B3BE-C46FCAFAF163}"/>
                </a:ext>
              </a:extLst>
            </p:cNvPr>
            <p:cNvSpPr txBox="1"/>
            <p:nvPr/>
          </p:nvSpPr>
          <p:spPr>
            <a:xfrm>
              <a:off x="6619400" y="3224862"/>
              <a:ext cx="5146935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Buenos días</a:t>
              </a:r>
              <a:r>
                <a:rPr lang="es-CR" sz="23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C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☺️</a:t>
              </a:r>
              <a:r>
                <a:rPr lang="es-CR" sz="23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yo también y muchas gracias otra vez por la pizza y las </a:t>
              </a:r>
              <a:r>
                <a:rPr lang="es-CR" sz="23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birras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C834F1-C381-70CF-9D52-8CDD761C8BA1}"/>
              </a:ext>
            </a:extLst>
          </p:cNvPr>
          <p:cNvGrpSpPr/>
          <p:nvPr/>
        </p:nvGrpSpPr>
        <p:grpSpPr>
          <a:xfrm>
            <a:off x="518606" y="4051788"/>
            <a:ext cx="3886322" cy="901379"/>
            <a:chOff x="518606" y="4051788"/>
            <a:chExt cx="2586371" cy="901379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03DC42C-A857-B865-41D2-644214A9150E}"/>
                </a:ext>
              </a:extLst>
            </p:cNvPr>
            <p:cNvSpPr/>
            <p:nvPr/>
          </p:nvSpPr>
          <p:spPr>
            <a:xfrm>
              <a:off x="518606" y="4051788"/>
              <a:ext cx="2546732" cy="6024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8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With pleasure.</a:t>
              </a:r>
              <a:r>
                <a: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B3674-B325-7A5B-336D-6CF959E2EE47}"/>
                </a:ext>
              </a:extLst>
            </p:cNvPr>
            <p:cNvSpPr txBox="1"/>
            <p:nvPr/>
          </p:nvSpPr>
          <p:spPr>
            <a:xfrm>
              <a:off x="558245" y="4122170"/>
              <a:ext cx="25467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demasiado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gusto😉😘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88540D-82DA-54CA-A809-5288CF892C1C}"/>
              </a:ext>
            </a:extLst>
          </p:cNvPr>
          <p:cNvGrpSpPr/>
          <p:nvPr/>
        </p:nvGrpSpPr>
        <p:grpSpPr>
          <a:xfrm>
            <a:off x="395137" y="2567595"/>
            <a:ext cx="5967087" cy="3619561"/>
            <a:chOff x="395137" y="2567595"/>
            <a:chExt cx="5967087" cy="36195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326B65-F2DB-291F-41B1-CFB7A22DEAAC}"/>
                </a:ext>
              </a:extLst>
            </p:cNvPr>
            <p:cNvGrpSpPr/>
            <p:nvPr/>
          </p:nvGrpSpPr>
          <p:grpSpPr>
            <a:xfrm>
              <a:off x="395137" y="2567595"/>
              <a:ext cx="5967087" cy="3619561"/>
              <a:chOff x="1919606" y="2178647"/>
              <a:chExt cx="5967087" cy="6370638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94EFBF0-B9F4-A7EE-A8DB-0816C991EF24}"/>
                  </a:ext>
                </a:extLst>
              </p:cNvPr>
              <p:cNvSpPr/>
              <p:nvPr/>
            </p:nvSpPr>
            <p:spPr>
              <a:xfrm>
                <a:off x="1919606" y="6112440"/>
                <a:ext cx="5967087" cy="243684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48EC5-66CB-5109-2C86-649D361A1CAB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505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B9F906-F005-5FB8-CD32-96CBBB595FA6}"/>
                </a:ext>
              </a:extLst>
            </p:cNvPr>
            <p:cNvSpPr txBox="1"/>
            <p:nvPr/>
          </p:nvSpPr>
          <p:spPr>
            <a:xfrm>
              <a:off x="510133" y="4935577"/>
              <a:ext cx="57911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pega yo otra vez pero quiero vierte hoy también</a:t>
              </a:r>
              <a:r>
                <a:rPr lang="es-C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q</a:t>
              </a:r>
              <a:r>
                <a:rPr kumimoji="0" lang="es-C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uerés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ir a caminar a la playa?</a:t>
              </a:r>
              <a:endParaRPr kumimoji="0" lang="en-C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1CBC8E-0B1F-031D-A678-2171D42E1312}"/>
              </a:ext>
            </a:extLst>
          </p:cNvPr>
          <p:cNvGrpSpPr/>
          <p:nvPr/>
        </p:nvGrpSpPr>
        <p:grpSpPr>
          <a:xfrm>
            <a:off x="6709784" y="5494893"/>
            <a:ext cx="4521706" cy="1319805"/>
            <a:chOff x="6540028" y="5470460"/>
            <a:chExt cx="4616166" cy="13198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7FEF2C-89C7-492B-9338-3288FBFF8456}"/>
                </a:ext>
              </a:extLst>
            </p:cNvPr>
            <p:cNvGrpSpPr/>
            <p:nvPr/>
          </p:nvGrpSpPr>
          <p:grpSpPr>
            <a:xfrm>
              <a:off x="6540028" y="5470460"/>
              <a:ext cx="4616166" cy="1319805"/>
              <a:chOff x="6095999" y="4210733"/>
              <a:chExt cx="3772829" cy="640047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7583BAF-61DA-64BD-78FC-2A890BE642F7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69D675-3169-61AD-5E90-A23F948AAA5D}"/>
                  </a:ext>
                </a:extLst>
              </p:cNvPr>
              <p:cNvSpPr txBox="1"/>
              <p:nvPr/>
            </p:nvSpPr>
            <p:spPr>
              <a:xfrm>
                <a:off x="6172345" y="4346090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265C61-4961-8757-83C7-0759346384C3}"/>
                </a:ext>
              </a:extLst>
            </p:cNvPr>
            <p:cNvSpPr txBox="1"/>
            <p:nvPr/>
          </p:nvSpPr>
          <p:spPr>
            <a:xfrm>
              <a:off x="6737182" y="5542971"/>
              <a:ext cx="4305065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❤️ </a:t>
              </a:r>
              <a:r>
                <a:rPr kumimoji="0" lang="es-CR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Diay</a:t>
              </a: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si jale, voy a ver que le invento a mi mamá para que me deje salir otra vez</a:t>
              </a:r>
              <a:r>
                <a:rPr kumimoji="0" lang="en-CR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4" name="TextBox 10">
            <a:extLst>
              <a:ext uri="{FF2B5EF4-FFF2-40B4-BE49-F238E27FC236}">
                <a16:creationId xmlns:a16="http://schemas.microsoft.com/office/drawing/2014/main" id="{CDF15288-5292-A2E1-E714-1A1DCC2EE0FA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103649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0" y="792038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04:30 pm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948EC5-66CB-5109-2C86-649D361A1CAB}"/>
              </a:ext>
            </a:extLst>
          </p:cNvPr>
          <p:cNvSpPr txBox="1"/>
          <p:nvPr/>
        </p:nvSpPr>
        <p:spPr>
          <a:xfrm>
            <a:off x="446966" y="3334736"/>
            <a:ext cx="3497405" cy="287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874F8B-D11C-DC5B-2E42-E0C5067A95BB}"/>
              </a:ext>
            </a:extLst>
          </p:cNvPr>
          <p:cNvGrpSpPr/>
          <p:nvPr/>
        </p:nvGrpSpPr>
        <p:grpSpPr>
          <a:xfrm>
            <a:off x="145577" y="3527159"/>
            <a:ext cx="6679244" cy="1339702"/>
            <a:chOff x="145577" y="3527159"/>
            <a:chExt cx="6679244" cy="133970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03DC42C-A857-B865-41D2-644214A9150E}"/>
                </a:ext>
              </a:extLst>
            </p:cNvPr>
            <p:cNvSpPr/>
            <p:nvPr/>
          </p:nvSpPr>
          <p:spPr>
            <a:xfrm>
              <a:off x="145577" y="3527159"/>
              <a:ext cx="6492418" cy="133970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8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With pleasure.</a:t>
              </a:r>
              <a:r>
                <a: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B3674-B325-7A5B-336D-6CF959E2EE47}"/>
                </a:ext>
              </a:extLst>
            </p:cNvPr>
            <p:cNvSpPr txBox="1"/>
            <p:nvPr/>
          </p:nvSpPr>
          <p:spPr>
            <a:xfrm>
              <a:off x="332403" y="3643012"/>
              <a:ext cx="6492418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Mi amor que dicha que te gustó, ya quiero verte otra vez!!! Venís a mi casa hoy y así conoces a los compas con los que vivo?</a:t>
              </a:r>
              <a:endParaRPr kumimoji="0" lang="en-C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5154F5-7B95-0C79-9D50-9F3D6F0EC2E7}"/>
              </a:ext>
            </a:extLst>
          </p:cNvPr>
          <p:cNvGrpSpPr/>
          <p:nvPr/>
        </p:nvGrpSpPr>
        <p:grpSpPr>
          <a:xfrm>
            <a:off x="4371516" y="5120370"/>
            <a:ext cx="6948817" cy="1461188"/>
            <a:chOff x="4371516" y="5120370"/>
            <a:chExt cx="6948817" cy="14611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7FEF2C-89C7-492B-9338-3288FBFF8456}"/>
                </a:ext>
              </a:extLst>
            </p:cNvPr>
            <p:cNvGrpSpPr/>
            <p:nvPr/>
          </p:nvGrpSpPr>
          <p:grpSpPr>
            <a:xfrm>
              <a:off x="4371516" y="5120370"/>
              <a:ext cx="6822199" cy="1461188"/>
              <a:chOff x="6095999" y="4210733"/>
              <a:chExt cx="3772829" cy="640047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7583BAF-61DA-64BD-78FC-2A890BE642F7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69D675-3169-61AD-5E90-A23F948AAA5D}"/>
                  </a:ext>
                </a:extLst>
              </p:cNvPr>
              <p:cNvSpPr txBox="1"/>
              <p:nvPr/>
            </p:nvSpPr>
            <p:spPr>
              <a:xfrm>
                <a:off x="6172345" y="4346090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265C61-4961-8757-83C7-0759346384C3}"/>
                </a:ext>
              </a:extLst>
            </p:cNvPr>
            <p:cNvSpPr txBox="1"/>
            <p:nvPr/>
          </p:nvSpPr>
          <p:spPr>
            <a:xfrm>
              <a:off x="4509568" y="5266604"/>
              <a:ext cx="681076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Ay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no sé es que si mi mamá se da cuenta me va a castigar todo el año y hoy cumple Andrea y habíamos quedado de ir a la playa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134464-9176-8A89-643F-9C83F5EFC53E}"/>
              </a:ext>
            </a:extLst>
          </p:cNvPr>
          <p:cNvGrpSpPr/>
          <p:nvPr/>
        </p:nvGrpSpPr>
        <p:grpSpPr>
          <a:xfrm>
            <a:off x="529916" y="1494441"/>
            <a:ext cx="5277816" cy="854862"/>
            <a:chOff x="529916" y="1494441"/>
            <a:chExt cx="4643342" cy="8548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F176D5-7FBB-6225-819A-629AB7EEDE64}"/>
                </a:ext>
              </a:extLst>
            </p:cNvPr>
            <p:cNvGrpSpPr/>
            <p:nvPr/>
          </p:nvGrpSpPr>
          <p:grpSpPr>
            <a:xfrm>
              <a:off x="529916" y="1494441"/>
              <a:ext cx="4643342" cy="854862"/>
              <a:chOff x="1172447" y="1931505"/>
              <a:chExt cx="4545284" cy="1307677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CD19278-3F48-444C-3E1E-6BCA02DA0D2E}"/>
                  </a:ext>
                </a:extLst>
              </p:cNvPr>
              <p:cNvSpPr/>
              <p:nvPr/>
            </p:nvSpPr>
            <p:spPr>
              <a:xfrm>
                <a:off x="1172447" y="1931505"/>
                <a:ext cx="4274288" cy="13076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01D496-05CE-2C27-125F-1904316484D6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33E56-CF40-C1CD-0C9F-EC04C29F7DAB}"/>
                </a:ext>
              </a:extLst>
            </p:cNvPr>
            <p:cNvSpPr txBox="1"/>
            <p:nvPr/>
          </p:nvSpPr>
          <p:spPr>
            <a:xfrm>
              <a:off x="561103" y="1700631"/>
              <a:ext cx="45009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Hola </a:t>
              </a:r>
              <a:r>
                <a:rPr lang="en-US" sz="23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guapa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como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te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fue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el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cole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❤️</a:t>
              </a:r>
              <a:r>
                <a:rPr kumimoji="0" lang="en-CR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110502-7BE3-C8B8-1E67-38C8DEB536A9}"/>
              </a:ext>
            </a:extLst>
          </p:cNvPr>
          <p:cNvGrpSpPr/>
          <p:nvPr/>
        </p:nvGrpSpPr>
        <p:grpSpPr>
          <a:xfrm>
            <a:off x="5603053" y="1981333"/>
            <a:ext cx="6185751" cy="1402055"/>
            <a:chOff x="5776679" y="1981334"/>
            <a:chExt cx="6008138" cy="122919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9070B9-CE1F-75B6-FF6A-04541235D20C}"/>
                </a:ext>
              </a:extLst>
            </p:cNvPr>
            <p:cNvGrpSpPr/>
            <p:nvPr/>
          </p:nvGrpSpPr>
          <p:grpSpPr>
            <a:xfrm>
              <a:off x="5776679" y="1981334"/>
              <a:ext cx="5850626" cy="1229194"/>
              <a:chOff x="6095999" y="4210733"/>
              <a:chExt cx="3772829" cy="640047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8D213CD-B219-47D0-86C3-C44573F66DDC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20AEA3-BF19-4649-6CD4-621DE48D14F4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DEACB40-3590-B96A-B591-0645384E6204}"/>
                </a:ext>
              </a:extLst>
            </p:cNvPr>
            <p:cNvSpPr txBox="1"/>
            <p:nvPr/>
          </p:nvSpPr>
          <p:spPr>
            <a:xfrm>
              <a:off x="5911539" y="2058220"/>
              <a:ext cx="5873278" cy="105233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Hola Dani, </a:t>
              </a:r>
              <a:r>
                <a:rPr lang="es-CR" sz="2400" dirty="0">
                  <a:latin typeface="Calibri"/>
                  <a:ea typeface="Calibri" panose="020F0502020204030204" pitchFamily="34" charset="0"/>
                  <a:cs typeface="Times New Roman"/>
                </a:rPr>
                <a:t>que rajado que me 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hayas regalado esa pulsera, hoy se la enseñé a todas mis amigas </a:t>
              </a:r>
              <a:r>
                <a:rPr lang="es-CR" sz="2400" dirty="0">
                  <a:latin typeface="Calibri"/>
                  <a:ea typeface="Calibri" panose="020F0502020204030204" pitchFamily="34" charset="0"/>
                  <a:cs typeface="Times New Roman"/>
                </a:rPr>
                <a:t>en el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cole</a:t>
              </a:r>
              <a:r>
                <a:rPr lang="es-CR" sz="2400" dirty="0">
                  <a:latin typeface="Calibri"/>
                  <a:ea typeface="Calibri" panose="020F0502020204030204" pitchFamily="34" charset="0"/>
                  <a:cs typeface="Times New Roman"/>
                </a:rPr>
                <a:t>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😁😊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Times New Roman"/>
              </a:endParaRPr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BAD78922-08C2-D3F4-C0B9-A570974063BF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256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-13347" y="792038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04:50 pm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AB3674-B325-7A5B-336D-6CF959E2EE47}"/>
              </a:ext>
            </a:extLst>
          </p:cNvPr>
          <p:cNvSpPr txBox="1"/>
          <p:nvPr/>
        </p:nvSpPr>
        <p:spPr>
          <a:xfrm>
            <a:off x="382771" y="3390031"/>
            <a:ext cx="6118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A1A3F5-4095-D5F7-7718-196713C498F8}"/>
              </a:ext>
            </a:extLst>
          </p:cNvPr>
          <p:cNvGrpSpPr/>
          <p:nvPr/>
        </p:nvGrpSpPr>
        <p:grpSpPr>
          <a:xfrm>
            <a:off x="514809" y="1882733"/>
            <a:ext cx="6079860" cy="1791144"/>
            <a:chOff x="510908" y="1926121"/>
            <a:chExt cx="5470168" cy="150924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F176D5-7FBB-6225-819A-629AB7EEDE64}"/>
                </a:ext>
              </a:extLst>
            </p:cNvPr>
            <p:cNvGrpSpPr/>
            <p:nvPr/>
          </p:nvGrpSpPr>
          <p:grpSpPr>
            <a:xfrm>
              <a:off x="510908" y="1926121"/>
              <a:ext cx="5470168" cy="1509248"/>
              <a:chOff x="1201348" y="1730235"/>
              <a:chExt cx="4516383" cy="1307677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CD19278-3F48-444C-3E1E-6BCA02DA0D2E}"/>
                  </a:ext>
                </a:extLst>
              </p:cNvPr>
              <p:cNvSpPr/>
              <p:nvPr/>
            </p:nvSpPr>
            <p:spPr>
              <a:xfrm>
                <a:off x="1201348" y="1730235"/>
                <a:ext cx="4274288" cy="13076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01D496-05CE-2C27-125F-1904316484D6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2064C4-7579-8B45-894F-F1EAC7A2B54C}"/>
                </a:ext>
              </a:extLst>
            </p:cNvPr>
            <p:cNvSpPr txBox="1"/>
            <p:nvPr/>
          </p:nvSpPr>
          <p:spPr>
            <a:xfrm>
              <a:off x="704362" y="2244690"/>
              <a:ext cx="4880670" cy="1102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kumimoji="0" lang="es-CR" sz="2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stá</a:t>
              </a:r>
              <a:r>
                <a:rPr kumimoji="0" lang="es-CR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bien tranquila Mari, nada más que yo pensé que si me querías</a:t>
              </a:r>
              <a:endParaRPr kumimoji="0" lang="en-C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39E6A4-C367-A608-ED8E-8C7B3DD88900}"/>
              </a:ext>
            </a:extLst>
          </p:cNvPr>
          <p:cNvGrpSpPr/>
          <p:nvPr/>
        </p:nvGrpSpPr>
        <p:grpSpPr>
          <a:xfrm>
            <a:off x="5173734" y="3896168"/>
            <a:ext cx="6531840" cy="2274667"/>
            <a:chOff x="5169001" y="4432919"/>
            <a:chExt cx="6778599" cy="169342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9070B9-CE1F-75B6-FF6A-04541235D20C}"/>
                </a:ext>
              </a:extLst>
            </p:cNvPr>
            <p:cNvGrpSpPr/>
            <p:nvPr/>
          </p:nvGrpSpPr>
          <p:grpSpPr>
            <a:xfrm>
              <a:off x="5169001" y="4432919"/>
              <a:ext cx="6613858" cy="1693429"/>
              <a:chOff x="6021822" y="4259721"/>
              <a:chExt cx="3772829" cy="640047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8D213CD-B219-47D0-86C3-C44573F66DDC}"/>
                  </a:ext>
                </a:extLst>
              </p:cNvPr>
              <p:cNvSpPr/>
              <p:nvPr/>
            </p:nvSpPr>
            <p:spPr>
              <a:xfrm>
                <a:off x="6021822" y="4259721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20AEA3-BF19-4649-6CD4-621DE48D14F4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3CDD15-FA48-5A27-BAC4-01AE01D78B43}"/>
                </a:ext>
              </a:extLst>
            </p:cNvPr>
            <p:cNvSpPr txBox="1"/>
            <p:nvPr/>
          </p:nvSpPr>
          <p:spPr>
            <a:xfrm>
              <a:off x="5449597" y="4666003"/>
              <a:ext cx="6498003" cy="1260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Dani</a:t>
              </a:r>
              <a:r>
                <a:rPr kumimoji="0" lang="es-CR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jamás como vas a pensar que no te quiero si yo te quiero demasiado, voy a ver como hago para llegar a tu casa, pero de fijo si voy</a:t>
              </a:r>
              <a:r>
                <a:rPr kumimoji="0" lang="en-CR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CR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tima" panose="0200050306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😘</a:t>
              </a:r>
              <a:endParaRPr kumimoji="0" lang="en-C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TextBox 10">
            <a:extLst>
              <a:ext uri="{FF2B5EF4-FFF2-40B4-BE49-F238E27FC236}">
                <a16:creationId xmlns:a16="http://schemas.microsoft.com/office/drawing/2014/main" id="{6B3D0C64-8409-8F7B-639A-0B53D74959AB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21781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0" y="858263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9:45 am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AB3674-B325-7A5B-336D-6CF959E2EE47}"/>
              </a:ext>
            </a:extLst>
          </p:cNvPr>
          <p:cNvSpPr txBox="1"/>
          <p:nvPr/>
        </p:nvSpPr>
        <p:spPr>
          <a:xfrm>
            <a:off x="382771" y="3390031"/>
            <a:ext cx="6118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25E51E-B911-FE6E-A522-56AE90556DB5}"/>
              </a:ext>
            </a:extLst>
          </p:cNvPr>
          <p:cNvGrpSpPr/>
          <p:nvPr/>
        </p:nvGrpSpPr>
        <p:grpSpPr>
          <a:xfrm>
            <a:off x="299695" y="1614098"/>
            <a:ext cx="8998637" cy="1409118"/>
            <a:chOff x="299695" y="1614098"/>
            <a:chExt cx="8506473" cy="140911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F176D5-7FBB-6225-819A-629AB7EEDE64}"/>
                </a:ext>
              </a:extLst>
            </p:cNvPr>
            <p:cNvGrpSpPr/>
            <p:nvPr/>
          </p:nvGrpSpPr>
          <p:grpSpPr>
            <a:xfrm>
              <a:off x="299695" y="1614098"/>
              <a:ext cx="8506473" cy="1409118"/>
              <a:chOff x="1172447" y="1931505"/>
              <a:chExt cx="4545284" cy="1307677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CD19278-3F48-444C-3E1E-6BCA02DA0D2E}"/>
                  </a:ext>
                </a:extLst>
              </p:cNvPr>
              <p:cNvSpPr/>
              <p:nvPr/>
            </p:nvSpPr>
            <p:spPr>
              <a:xfrm>
                <a:off x="1172447" y="1931505"/>
                <a:ext cx="4274288" cy="13076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01D496-05CE-2C27-125F-1904316484D6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2064C4-7579-8B45-894F-F1EAC7A2B54C}"/>
                </a:ext>
              </a:extLst>
            </p:cNvPr>
            <p:cNvSpPr txBox="1"/>
            <p:nvPr/>
          </p:nvSpPr>
          <p:spPr>
            <a:xfrm>
              <a:off x="517531" y="1727737"/>
              <a:ext cx="7781470" cy="115416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Mi amor preciosa!! que bien la pasamos a noche, </a:t>
              </a:r>
              <a:r>
                <a:rPr kumimoji="0" lang="es-CR" sz="23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sos</a:t>
              </a: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demasiado guapa, ya la dije a mis compas que me </a:t>
              </a:r>
              <a:r>
                <a:rPr kumimoji="0" lang="es-CR" sz="23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tenés</a:t>
              </a:r>
              <a:r>
                <a:rPr lang="es-CR" sz="2300" dirty="0">
                  <a:latin typeface="Calibri"/>
                  <a:ea typeface="Calibri" panose="020F0502020204030204" pitchFamily="34" charset="0"/>
                  <a:cs typeface="Times New Roman"/>
                </a:rPr>
                <a:t> como</a:t>
              </a: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loco y</a:t>
              </a:r>
              <a:r>
                <a:rPr lang="es-CR" sz="2300" dirty="0">
                  <a:latin typeface="Calibri"/>
                  <a:ea typeface="Calibri" panose="020F0502020204030204" pitchFamily="34" charset="0"/>
                  <a:cs typeface="Times New Roman"/>
                </a:rPr>
                <a:t> </a:t>
              </a:r>
              <a:r>
                <a:rPr kumimoji="0" lang="es-CR" sz="2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que no quiero estar con nadie más 😍</a:t>
              </a:r>
              <a:endParaRPr kumimoji="0" lang="en-CR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Times New Roman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9A267B-1591-0071-6409-2BF9DB4E853E}"/>
              </a:ext>
            </a:extLst>
          </p:cNvPr>
          <p:cNvGrpSpPr/>
          <p:nvPr/>
        </p:nvGrpSpPr>
        <p:grpSpPr>
          <a:xfrm>
            <a:off x="5278774" y="3156376"/>
            <a:ext cx="6733671" cy="948031"/>
            <a:chOff x="5278774" y="3156376"/>
            <a:chExt cx="6733671" cy="94803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9070B9-CE1F-75B6-FF6A-04541235D20C}"/>
                </a:ext>
              </a:extLst>
            </p:cNvPr>
            <p:cNvGrpSpPr/>
            <p:nvPr/>
          </p:nvGrpSpPr>
          <p:grpSpPr>
            <a:xfrm>
              <a:off x="5278774" y="3156376"/>
              <a:ext cx="6613858" cy="948031"/>
              <a:chOff x="6095999" y="4210733"/>
              <a:chExt cx="3772829" cy="640047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8D213CD-B219-47D0-86C3-C44573F66DDC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20AEA3-BF19-4649-6CD4-621DE48D14F4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DC7455-363F-1DA1-1D84-7ECA9405D933}"/>
                </a:ext>
              </a:extLst>
            </p:cNvPr>
            <p:cNvSpPr txBox="1"/>
            <p:nvPr/>
          </p:nvSpPr>
          <p:spPr>
            <a:xfrm>
              <a:off x="5514442" y="3324368"/>
              <a:ext cx="649800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Ay Dani no lo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puedo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creer,yo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tambien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❤️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DABBE2-605C-5FA6-8BBB-66E4612DA6D2}"/>
              </a:ext>
            </a:extLst>
          </p:cNvPr>
          <p:cNvGrpSpPr/>
          <p:nvPr/>
        </p:nvGrpSpPr>
        <p:grpSpPr>
          <a:xfrm>
            <a:off x="299695" y="4398616"/>
            <a:ext cx="8709394" cy="1671138"/>
            <a:chOff x="299695" y="4398616"/>
            <a:chExt cx="8709394" cy="16711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EB385D-7FC8-F782-7F45-14C26459CBCF}"/>
                </a:ext>
              </a:extLst>
            </p:cNvPr>
            <p:cNvGrpSpPr/>
            <p:nvPr/>
          </p:nvGrpSpPr>
          <p:grpSpPr>
            <a:xfrm>
              <a:off x="299695" y="4398616"/>
              <a:ext cx="8709394" cy="1386174"/>
              <a:chOff x="1172447" y="1784899"/>
              <a:chExt cx="4545284" cy="1307677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C2BFF8D-DB7F-19B9-C8E4-2DF422008E12}"/>
                  </a:ext>
                </a:extLst>
              </p:cNvPr>
              <p:cNvSpPr/>
              <p:nvPr/>
            </p:nvSpPr>
            <p:spPr>
              <a:xfrm>
                <a:off x="1172447" y="1784899"/>
                <a:ext cx="4274288" cy="13076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CEE68-465F-2526-D78D-BD0BCBCFF6D8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3254A-6EFB-1FFB-6165-959A75E29FA5}"/>
                </a:ext>
              </a:extLst>
            </p:cNvPr>
            <p:cNvSpPr txBox="1"/>
            <p:nvPr/>
          </p:nvSpPr>
          <p:spPr>
            <a:xfrm>
              <a:off x="530134" y="4500094"/>
              <a:ext cx="8176763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Sos lo </a:t>
              </a:r>
              <a:r>
                <a:rPr lang="en-US" sz="2400" dirty="0" err="1">
                  <a:latin typeface="Calibri"/>
                  <a:ea typeface="Calibri" panose="020F0502020204030204" pitchFamily="34" charset="0"/>
                  <a:cs typeface="Times New Roman"/>
                </a:rPr>
                <a:t>mejor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que me 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pasado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la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vida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sos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demasiado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madura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para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estar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el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cole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! Y la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pasamos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tan bien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juntos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Te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juro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que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haria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cualquier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cosa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por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vos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!!!😘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7BACC5-DEB8-EFE7-87FF-4B86F814C448}"/>
              </a:ext>
            </a:extLst>
          </p:cNvPr>
          <p:cNvGrpSpPr/>
          <p:nvPr/>
        </p:nvGrpSpPr>
        <p:grpSpPr>
          <a:xfrm>
            <a:off x="6661190" y="5833579"/>
            <a:ext cx="6613858" cy="980207"/>
            <a:chOff x="6873211" y="6014238"/>
            <a:chExt cx="6387117" cy="7366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39F0EA-2B9E-52DD-137B-1CB6E55859A4}"/>
                </a:ext>
              </a:extLst>
            </p:cNvPr>
            <p:cNvGrpSpPr/>
            <p:nvPr/>
          </p:nvGrpSpPr>
          <p:grpSpPr>
            <a:xfrm>
              <a:off x="6873211" y="6014238"/>
              <a:ext cx="4356130" cy="736667"/>
              <a:chOff x="6095999" y="4210733"/>
              <a:chExt cx="3772829" cy="640047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D362998-E3F8-E34A-7D56-83029F94D73A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94EBB5-4310-52C8-38B4-08E6DB319BED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C5CCD6-99EB-D88A-18AD-BA1E8A88B632}"/>
                </a:ext>
              </a:extLst>
            </p:cNvPr>
            <p:cNvSpPr txBox="1"/>
            <p:nvPr/>
          </p:nvSpPr>
          <p:spPr>
            <a:xfrm>
              <a:off x="7114362" y="6169614"/>
              <a:ext cx="6145966" cy="346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Ay que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lindo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tambien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😍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DAD0FEDE-6644-AF93-D20B-38DD57C4A636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21026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CF1C4-528C-0682-A321-7A93D1B0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AC3A42F1-A5F4-0C31-5B46-ECA55132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C411B-B407-3C4B-F559-0D07A3AA031E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14E90EE-F370-4069-CE28-AE12C14EAFF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B4F4D5-5795-6DD9-EDA2-9E16CFA6DF4F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3D5D6A2-8B3A-D7B3-43C6-0EA36246F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ED8B189D-60F6-52CF-3B92-81BD50B0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69" y="445307"/>
            <a:ext cx="10515600" cy="885647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solidFill>
                  <a:schemeClr val="bg1"/>
                </a:solidFill>
                <a:effectLst/>
                <a:latin typeface="Poppins" pitchFamily="2" charset="77"/>
                <a:ea typeface="Optima" panose="02000503060000020004" pitchFamily="2" charset="0"/>
                <a:cs typeface="Poppins" pitchFamily="2" charset="77"/>
              </a:rPr>
              <a:t>Tres cosas sobre mi</a:t>
            </a:r>
            <a:endParaRPr lang="es-ES_tradnl" sz="3200" strike="sngStrike" noProof="0">
              <a:solidFill>
                <a:schemeClr val="bg1"/>
              </a:solidFill>
              <a:latin typeface="Poppins" pitchFamily="2" charset="77"/>
            </a:endParaRP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378E428F-C1AB-10BB-B5F6-B2C8511B2F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74622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51496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0" y="849662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01:32 pm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4E7E1A-E073-EDBC-CD7C-AB1229268759}"/>
              </a:ext>
            </a:extLst>
          </p:cNvPr>
          <p:cNvGrpSpPr/>
          <p:nvPr/>
        </p:nvGrpSpPr>
        <p:grpSpPr>
          <a:xfrm>
            <a:off x="771546" y="2627539"/>
            <a:ext cx="3742652" cy="739030"/>
            <a:chOff x="771546" y="2627539"/>
            <a:chExt cx="3742652" cy="73903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F176D5-7FBB-6225-819A-629AB7EEDE64}"/>
                </a:ext>
              </a:extLst>
            </p:cNvPr>
            <p:cNvGrpSpPr/>
            <p:nvPr/>
          </p:nvGrpSpPr>
          <p:grpSpPr>
            <a:xfrm>
              <a:off x="771546" y="2627539"/>
              <a:ext cx="3742652" cy="739030"/>
              <a:chOff x="1172447" y="1931505"/>
              <a:chExt cx="4545284" cy="1307677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CD19278-3F48-444C-3E1E-6BCA02DA0D2E}"/>
                  </a:ext>
                </a:extLst>
              </p:cNvPr>
              <p:cNvSpPr/>
              <p:nvPr/>
            </p:nvSpPr>
            <p:spPr>
              <a:xfrm>
                <a:off x="1172447" y="1931505"/>
                <a:ext cx="4274288" cy="13076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01D496-05CE-2C27-125F-1904316484D6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B3674-B325-7A5B-336D-6CF959E2EE47}"/>
                </a:ext>
              </a:extLst>
            </p:cNvPr>
            <p:cNvSpPr txBox="1"/>
            <p:nvPr/>
          </p:nvSpPr>
          <p:spPr>
            <a:xfrm>
              <a:off x="866552" y="2762132"/>
              <a:ext cx="3386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bien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realidad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696B4-E99A-7748-A43B-81D774D4D7A5}"/>
              </a:ext>
            </a:extLst>
          </p:cNvPr>
          <p:cNvGrpSpPr/>
          <p:nvPr/>
        </p:nvGrpSpPr>
        <p:grpSpPr>
          <a:xfrm>
            <a:off x="4617259" y="1536215"/>
            <a:ext cx="7512762" cy="1317321"/>
            <a:chOff x="5266065" y="1536215"/>
            <a:chExt cx="6846609" cy="131732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9070B9-CE1F-75B6-FF6A-04541235D20C}"/>
                </a:ext>
              </a:extLst>
            </p:cNvPr>
            <p:cNvGrpSpPr/>
            <p:nvPr/>
          </p:nvGrpSpPr>
          <p:grpSpPr>
            <a:xfrm>
              <a:off x="5266065" y="1536215"/>
              <a:ext cx="6613858" cy="1285203"/>
              <a:chOff x="6064935" y="4138604"/>
              <a:chExt cx="3772829" cy="722241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8D213CD-B219-47D0-86C3-C44573F66DDC}"/>
                  </a:ext>
                </a:extLst>
              </p:cNvPr>
              <p:cNvSpPr/>
              <p:nvPr/>
            </p:nvSpPr>
            <p:spPr>
              <a:xfrm>
                <a:off x="6064935" y="4138604"/>
                <a:ext cx="3772829" cy="72224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20AEA3-BF19-4649-6CD4-621DE48D14F4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DC7455-363F-1DA1-1D84-7ECA9405D933}"/>
                </a:ext>
              </a:extLst>
            </p:cNvPr>
            <p:cNvSpPr txBox="1"/>
            <p:nvPr/>
          </p:nvSpPr>
          <p:spPr>
            <a:xfrm>
              <a:off x="5442570" y="1653207"/>
              <a:ext cx="667010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Hola Dani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cómo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estás?😔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Ayer no me escribiste y me preocupé como me escribís todos los días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C6FC1E-3073-0DC3-5ED2-5DFC888B26AF}"/>
              </a:ext>
            </a:extLst>
          </p:cNvPr>
          <p:cNvGrpSpPr/>
          <p:nvPr/>
        </p:nvGrpSpPr>
        <p:grpSpPr>
          <a:xfrm>
            <a:off x="1796902" y="4145051"/>
            <a:ext cx="3644621" cy="680313"/>
            <a:chOff x="1796902" y="4120718"/>
            <a:chExt cx="3644621" cy="6037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EB385D-7FC8-F782-7F45-14C26459CBCF}"/>
                </a:ext>
              </a:extLst>
            </p:cNvPr>
            <p:cNvGrpSpPr/>
            <p:nvPr/>
          </p:nvGrpSpPr>
          <p:grpSpPr>
            <a:xfrm>
              <a:off x="1796902" y="4120718"/>
              <a:ext cx="3358758" cy="603711"/>
              <a:chOff x="1172447" y="2178646"/>
              <a:chExt cx="5618272" cy="1060535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C2BFF8D-DB7F-19B9-C8E4-2DF422008E12}"/>
                  </a:ext>
                </a:extLst>
              </p:cNvPr>
              <p:cNvSpPr/>
              <p:nvPr/>
            </p:nvSpPr>
            <p:spPr>
              <a:xfrm>
                <a:off x="1172447" y="2178646"/>
                <a:ext cx="5618272" cy="1060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CEE68-465F-2526-D78D-BD0BCBCFF6D8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D3254A-6EFB-1FFB-6165-959A75E29FA5}"/>
                </a:ext>
              </a:extLst>
            </p:cNvPr>
            <p:cNvSpPr txBox="1"/>
            <p:nvPr/>
          </p:nvSpPr>
          <p:spPr>
            <a:xfrm>
              <a:off x="1854295" y="4182975"/>
              <a:ext cx="3587228" cy="409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Una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bronca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que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tengo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FE6580-3611-1885-A747-086AF89D835D}"/>
              </a:ext>
            </a:extLst>
          </p:cNvPr>
          <p:cNvGrpSpPr/>
          <p:nvPr/>
        </p:nvGrpSpPr>
        <p:grpSpPr>
          <a:xfrm>
            <a:off x="6892110" y="3394278"/>
            <a:ext cx="2738273" cy="905784"/>
            <a:chOff x="6892110" y="3394278"/>
            <a:chExt cx="2193273" cy="90578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39F0EA-2B9E-52DD-137B-1CB6E55859A4}"/>
                </a:ext>
              </a:extLst>
            </p:cNvPr>
            <p:cNvGrpSpPr/>
            <p:nvPr/>
          </p:nvGrpSpPr>
          <p:grpSpPr>
            <a:xfrm>
              <a:off x="6892110" y="3394278"/>
              <a:ext cx="1735339" cy="905784"/>
              <a:chOff x="6095999" y="4210733"/>
              <a:chExt cx="3772829" cy="640047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D362998-E3F8-E34A-7D56-83029F94D73A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94EBB5-4310-52C8-38B4-08E6DB319BED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61A416-4038-0518-CD23-CF8A05AE1E96}"/>
                </a:ext>
              </a:extLst>
            </p:cNvPr>
            <p:cNvSpPr txBox="1"/>
            <p:nvPr/>
          </p:nvSpPr>
          <p:spPr>
            <a:xfrm>
              <a:off x="7126660" y="3621531"/>
              <a:ext cx="19587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Por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itchFamily="2" charset="2"/>
                </a:rPr>
                <a:t>😟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D351D7-BAB1-9F90-3F43-E2C1ABB4597A}"/>
              </a:ext>
            </a:extLst>
          </p:cNvPr>
          <p:cNvGrpSpPr/>
          <p:nvPr/>
        </p:nvGrpSpPr>
        <p:grpSpPr>
          <a:xfrm>
            <a:off x="6953642" y="4967436"/>
            <a:ext cx="4406769" cy="744397"/>
            <a:chOff x="6953642" y="4967436"/>
            <a:chExt cx="3946995" cy="74439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AD91D3-33A5-75FB-CCEF-7F7261EE382E}"/>
                </a:ext>
              </a:extLst>
            </p:cNvPr>
            <p:cNvGrpSpPr/>
            <p:nvPr/>
          </p:nvGrpSpPr>
          <p:grpSpPr>
            <a:xfrm>
              <a:off x="6953642" y="4967436"/>
              <a:ext cx="3935701" cy="744397"/>
              <a:chOff x="6095999" y="4210733"/>
              <a:chExt cx="3772829" cy="640047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5C7B46F-D2D3-367C-E4F1-A5A2CF13A12C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EF3943-CE60-4143-ECFD-35CB3AC6DEC5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C080E5-51AB-6CEF-DD2E-BC1D5E53D10B}"/>
                </a:ext>
              </a:extLst>
            </p:cNvPr>
            <p:cNvSpPr txBox="1"/>
            <p:nvPr/>
          </p:nvSpPr>
          <p:spPr>
            <a:xfrm>
              <a:off x="7106877" y="5084395"/>
              <a:ext cx="37937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Por favor decime!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 te ayudo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07F0B0-9F97-CDBF-2516-E0B6D7A41B34}"/>
              </a:ext>
            </a:extLst>
          </p:cNvPr>
          <p:cNvGrpSpPr/>
          <p:nvPr/>
        </p:nvGrpSpPr>
        <p:grpSpPr>
          <a:xfrm>
            <a:off x="1142486" y="5439499"/>
            <a:ext cx="2637379" cy="744397"/>
            <a:chOff x="1166256" y="5393390"/>
            <a:chExt cx="2637379" cy="744397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2835A324-0EEC-D239-8217-D6397EAE35DC}"/>
                </a:ext>
              </a:extLst>
            </p:cNvPr>
            <p:cNvSpPr/>
            <p:nvPr/>
          </p:nvSpPr>
          <p:spPr>
            <a:xfrm>
              <a:off x="1166256" y="5393390"/>
              <a:ext cx="2174846" cy="7443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8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Really?</a:t>
              </a:r>
              <a:r>
                <a: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B7BB16-0E5B-41E3-D83B-C5E2A61629EB}"/>
                </a:ext>
              </a:extLst>
            </p:cNvPr>
            <p:cNvSpPr txBox="1"/>
            <p:nvPr/>
          </p:nvSpPr>
          <p:spPr>
            <a:xfrm>
              <a:off x="1396662" y="5520342"/>
              <a:ext cx="2406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verdad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C0AD46-828B-C71A-96A9-7290B1851866}"/>
              </a:ext>
            </a:extLst>
          </p:cNvPr>
          <p:cNvGrpSpPr/>
          <p:nvPr/>
        </p:nvGrpSpPr>
        <p:grpSpPr>
          <a:xfrm>
            <a:off x="7024222" y="6088332"/>
            <a:ext cx="2411608" cy="960820"/>
            <a:chOff x="7024222" y="6088332"/>
            <a:chExt cx="1751966" cy="96082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BC77B29-16AC-2F01-E255-2232A5CF1863}"/>
                </a:ext>
              </a:extLst>
            </p:cNvPr>
            <p:cNvGrpSpPr/>
            <p:nvPr/>
          </p:nvGrpSpPr>
          <p:grpSpPr>
            <a:xfrm>
              <a:off x="7024222" y="6088332"/>
              <a:ext cx="1751966" cy="744397"/>
              <a:chOff x="6095999" y="4210733"/>
              <a:chExt cx="3772829" cy="6400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AC262E60-A191-C115-7267-730BEB6D81C5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AC79B85-5791-74F6-7C80-944202E0C744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53F15E-8180-CE94-7EB8-C4A69669EF78}"/>
                </a:ext>
              </a:extLst>
            </p:cNvPr>
            <p:cNvSpPr txBox="1"/>
            <p:nvPr/>
          </p:nvSpPr>
          <p:spPr>
            <a:xfrm>
              <a:off x="7345720" y="6218155"/>
              <a:ext cx="120988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Si claro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!!</a:t>
              </a:r>
            </a:p>
          </p:txBody>
        </p:sp>
      </p:grpSp>
      <p:sp>
        <p:nvSpPr>
          <p:cNvPr id="34" name="TextBox 10">
            <a:extLst>
              <a:ext uri="{FF2B5EF4-FFF2-40B4-BE49-F238E27FC236}">
                <a16:creationId xmlns:a16="http://schemas.microsoft.com/office/drawing/2014/main" id="{DF345EDE-7831-7676-078F-5B05E2B1ECAD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342354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-40434" y="805529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02:35 pm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1888D6-C754-34BD-6C9B-AC762F020EC5}"/>
              </a:ext>
            </a:extLst>
          </p:cNvPr>
          <p:cNvGrpSpPr/>
          <p:nvPr/>
        </p:nvGrpSpPr>
        <p:grpSpPr>
          <a:xfrm>
            <a:off x="382771" y="1788033"/>
            <a:ext cx="6830502" cy="1523039"/>
            <a:chOff x="382771" y="1788033"/>
            <a:chExt cx="6830502" cy="152303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F176D5-7FBB-6225-819A-629AB7EEDE64}"/>
                </a:ext>
              </a:extLst>
            </p:cNvPr>
            <p:cNvGrpSpPr/>
            <p:nvPr/>
          </p:nvGrpSpPr>
          <p:grpSpPr>
            <a:xfrm>
              <a:off x="382771" y="1788033"/>
              <a:ext cx="6830502" cy="1523039"/>
              <a:chOff x="1172447" y="1931505"/>
              <a:chExt cx="4545284" cy="1307677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CD19278-3F48-444C-3E1E-6BCA02DA0D2E}"/>
                  </a:ext>
                </a:extLst>
              </p:cNvPr>
              <p:cNvSpPr/>
              <p:nvPr/>
            </p:nvSpPr>
            <p:spPr>
              <a:xfrm>
                <a:off x="1172447" y="1931505"/>
                <a:ext cx="4274288" cy="13076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01D496-05CE-2C27-125F-1904316484D6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B3674-B325-7A5B-336D-6CF959E2EE47}"/>
                </a:ext>
              </a:extLst>
            </p:cNvPr>
            <p:cNvSpPr txBox="1"/>
            <p:nvPr/>
          </p:nvSpPr>
          <p:spPr>
            <a:xfrm>
              <a:off x="670606" y="1950424"/>
              <a:ext cx="58475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 que hice un negocio y salió mal y ahora me están amenazando que si no pago me van a pegar un tiro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835A324-0EEC-D239-8217-D6397EAE35DC}"/>
              </a:ext>
            </a:extLst>
          </p:cNvPr>
          <p:cNvSpPr/>
          <p:nvPr/>
        </p:nvSpPr>
        <p:spPr>
          <a:xfrm>
            <a:off x="1055216" y="5569988"/>
            <a:ext cx="4100443" cy="1151720"/>
          </a:xfrm>
          <a:prstGeom prst="roundRect">
            <a:avLst/>
          </a:prstGeom>
          <a:solidFill>
            <a:schemeClr val="bg1"/>
          </a:solidFill>
          <a:ln>
            <a:solidFill>
              <a:srgbClr val="008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forma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</a:t>
            </a:r>
            <a:r>
              <a: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73AF9D-858B-5C75-B3FD-500DDAA0E0E6}"/>
              </a:ext>
            </a:extLst>
          </p:cNvPr>
          <p:cNvGrpSpPr/>
          <p:nvPr/>
        </p:nvGrpSpPr>
        <p:grpSpPr>
          <a:xfrm>
            <a:off x="6162988" y="3451899"/>
            <a:ext cx="5286359" cy="1051279"/>
            <a:chOff x="6162988" y="3451899"/>
            <a:chExt cx="5286359" cy="10512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39F0EA-2B9E-52DD-137B-1CB6E55859A4}"/>
                </a:ext>
              </a:extLst>
            </p:cNvPr>
            <p:cNvGrpSpPr/>
            <p:nvPr/>
          </p:nvGrpSpPr>
          <p:grpSpPr>
            <a:xfrm>
              <a:off x="6162988" y="3451899"/>
              <a:ext cx="5286359" cy="1051279"/>
              <a:chOff x="6095999" y="4210733"/>
              <a:chExt cx="3772829" cy="640047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D362998-E3F8-E34A-7D56-83029F94D73A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94EBB5-4310-52C8-38B4-08E6DB319BED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51B7A9-313C-C7EE-31A3-D0834A26C72E}"/>
                </a:ext>
              </a:extLst>
            </p:cNvPr>
            <p:cNvSpPr txBox="1"/>
            <p:nvPr/>
          </p:nvSpPr>
          <p:spPr>
            <a:xfrm>
              <a:off x="6202448" y="3697839"/>
              <a:ext cx="52468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Ay no Dani, que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susto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y es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mucha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plata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82A6B2-4056-DE86-B452-6FA8B3366608}"/>
              </a:ext>
            </a:extLst>
          </p:cNvPr>
          <p:cNvGrpSpPr/>
          <p:nvPr/>
        </p:nvGrpSpPr>
        <p:grpSpPr>
          <a:xfrm>
            <a:off x="742653" y="4209341"/>
            <a:ext cx="3996052" cy="954637"/>
            <a:chOff x="742653" y="4494093"/>
            <a:chExt cx="3619604" cy="74439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EB385D-7FC8-F782-7F45-14C26459CBCF}"/>
                </a:ext>
              </a:extLst>
            </p:cNvPr>
            <p:cNvGrpSpPr/>
            <p:nvPr/>
          </p:nvGrpSpPr>
          <p:grpSpPr>
            <a:xfrm>
              <a:off x="742653" y="4494093"/>
              <a:ext cx="3619604" cy="744397"/>
              <a:chOff x="1172447" y="1931505"/>
              <a:chExt cx="4545284" cy="1307677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C2BFF8D-DB7F-19B9-C8E4-2DF422008E12}"/>
                  </a:ext>
                </a:extLst>
              </p:cNvPr>
              <p:cNvSpPr/>
              <p:nvPr/>
            </p:nvSpPr>
            <p:spPr>
              <a:xfrm>
                <a:off x="1172447" y="1931505"/>
                <a:ext cx="4274288" cy="13076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CEE68-465F-2526-D78D-BD0BCBCFF6D8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043D28-43D1-81A6-30AB-222965D55486}"/>
                </a:ext>
              </a:extLst>
            </p:cNvPr>
            <p:cNvSpPr txBox="1"/>
            <p:nvPr/>
          </p:nvSpPr>
          <p:spPr>
            <a:xfrm>
              <a:off x="1157735" y="4550414"/>
              <a:ext cx="2759158" cy="6479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US" sz="2400" dirty="0" err="1">
                  <a:latin typeface="Calibri"/>
                  <a:ea typeface="Calibri" panose="020F0502020204030204" pitchFamily="34" charset="0"/>
                  <a:cs typeface="Times New Roman"/>
                </a:rPr>
                <a:t>Diay</a:t>
              </a:r>
              <a:r>
                <a:rPr lang="en-US" sz="2400" dirty="0"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lang="en-US" sz="2400" dirty="0" err="1">
                  <a:latin typeface="Calibri"/>
                  <a:ea typeface="Calibri" panose="020F0502020204030204" pitchFamily="34" charset="0"/>
                  <a:cs typeface="Times New Roman"/>
                </a:rPr>
                <a:t>si</a:t>
              </a:r>
              <a:r>
                <a:rPr lang="en-US" sz="2400" dirty="0">
                  <a:latin typeface="Calibri"/>
                  <a:ea typeface="Calibri" panose="020F0502020204030204" pitchFamily="34" charset="0"/>
                  <a:cs typeface="Times New Roman"/>
                </a:rPr>
                <a:t> un pi...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como</a:t>
              </a:r>
              <a:r>
                <a:rPr lang="en-US" sz="2400" dirty="0">
                  <a:latin typeface="Calibri"/>
                  <a:ea typeface="Calibri" panose="020F0502020204030204" pitchFamily="34" charset="0"/>
                  <a:cs typeface="Times New Roman"/>
                </a:rPr>
                <a:t> 1 </a:t>
              </a:r>
              <a:r>
                <a:rPr lang="en-US" sz="2400" dirty="0" err="1">
                  <a:latin typeface="Calibri"/>
                  <a:ea typeface="Calibri" panose="020F0502020204030204" pitchFamily="34" charset="0"/>
                  <a:cs typeface="Times New Roman"/>
                </a:rPr>
                <a:t>millón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!!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AD52EA-583F-10BE-23FD-35EBD4938557}"/>
              </a:ext>
            </a:extLst>
          </p:cNvPr>
          <p:cNvGrpSpPr/>
          <p:nvPr/>
        </p:nvGrpSpPr>
        <p:grpSpPr>
          <a:xfrm>
            <a:off x="5696262" y="4850244"/>
            <a:ext cx="5807471" cy="1200329"/>
            <a:chOff x="5696262" y="4850244"/>
            <a:chExt cx="5807471" cy="12003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AD91D3-33A5-75FB-CCEF-7F7261EE382E}"/>
                </a:ext>
              </a:extLst>
            </p:cNvPr>
            <p:cNvGrpSpPr/>
            <p:nvPr/>
          </p:nvGrpSpPr>
          <p:grpSpPr>
            <a:xfrm>
              <a:off x="5696262" y="4850244"/>
              <a:ext cx="5807471" cy="1200329"/>
              <a:chOff x="6095999" y="4210733"/>
              <a:chExt cx="3772829" cy="640047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5C7B46F-D2D3-367C-E4F1-A5A2CF13A12C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EF3943-CE60-4143-ECFD-35CB3AC6DEC5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9FF42F-1089-BE47-17FD-96862AC3D1A8}"/>
                </a:ext>
              </a:extLst>
            </p:cNvPr>
            <p:cNvSpPr txBox="1"/>
            <p:nvPr/>
          </p:nvSpPr>
          <p:spPr>
            <a:xfrm>
              <a:off x="5873459" y="5000094"/>
              <a:ext cx="551683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Ay Dani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si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tuviera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lang="en-US" sz="2400" dirty="0" err="1">
                  <a:latin typeface="Calibri"/>
                  <a:ea typeface="Calibri" panose="020F0502020204030204" pitchFamily="34" charset="0"/>
                  <a:cs typeface="Times New Roman"/>
                </a:rPr>
                <a:t>esa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plata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de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fijo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te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la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daría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pero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es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demasiada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/>
                </a:rPr>
                <a:t> 😔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endParaRPr>
            </a:p>
          </p:txBody>
        </p:sp>
      </p:grpSp>
      <p:sp>
        <p:nvSpPr>
          <p:cNvPr id="24" name="TextBox 10">
            <a:extLst>
              <a:ext uri="{FF2B5EF4-FFF2-40B4-BE49-F238E27FC236}">
                <a16:creationId xmlns:a16="http://schemas.microsoft.com/office/drawing/2014/main" id="{0FF4C6E0-7EF9-E2D2-1905-777B797ED50B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2295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0" y="857596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02:40 pm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835A324-0EEC-D239-8217-D6397EAE35DC}"/>
              </a:ext>
            </a:extLst>
          </p:cNvPr>
          <p:cNvSpPr/>
          <p:nvPr/>
        </p:nvSpPr>
        <p:spPr>
          <a:xfrm>
            <a:off x="71020" y="5117551"/>
            <a:ext cx="8380088" cy="1583078"/>
          </a:xfrm>
          <a:prstGeom prst="roundRect">
            <a:avLst/>
          </a:prstGeom>
          <a:solidFill>
            <a:schemeClr val="bg1"/>
          </a:solidFill>
          <a:ln>
            <a:solidFill>
              <a:srgbClr val="008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Diay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mi amor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vos</a:t>
            </a:r>
            <a:r>
              <a:rPr lang="en-US" sz="23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sabes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s-C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que los gringos la pasen bien. Pero yo no </a:t>
            </a:r>
            <a:r>
              <a:rPr lang="es-CR" sz="2300" dirty="0">
                <a:solidFill>
                  <a:prstClr val="black"/>
                </a:solidFill>
                <a:latin typeface="Calibri" panose="020F0502020204030204"/>
              </a:rPr>
              <a:t>te</a:t>
            </a:r>
            <a:r>
              <a:rPr kumimoji="0" lang="es-C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puedo pedir  eso a vos, es demasiado. Yo </a:t>
            </a:r>
            <a:r>
              <a:rPr lang="es-CR" sz="2300" dirty="0">
                <a:solidFill>
                  <a:prstClr val="black"/>
                </a:solidFill>
                <a:latin typeface="Calibri" panose="020F0502020204030204"/>
              </a:rPr>
              <a:t>ahí</a:t>
            </a:r>
            <a:r>
              <a:rPr kumimoji="0" lang="es-C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veré que hago para conseguir esa plata. Seguro me tengo que ir a Chepe a conseguir algún brete</a:t>
            </a:r>
            <a:r>
              <a:rPr kumimoji="0" lang="es-CR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</a:t>
            </a:r>
            <a:r>
              <a:rPr kumimoji="0" lang="es-CR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diay</a:t>
            </a:r>
            <a:r>
              <a:rPr kumimoji="0" lang="es-C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se si voy a poder volver.</a:t>
            </a:r>
            <a:endParaRPr kumimoji="0" lang="en-C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8FE72A-ADD3-EFC7-4E68-982DAA2A2F29}"/>
              </a:ext>
            </a:extLst>
          </p:cNvPr>
          <p:cNvGrpSpPr/>
          <p:nvPr/>
        </p:nvGrpSpPr>
        <p:grpSpPr>
          <a:xfrm>
            <a:off x="7270484" y="1537402"/>
            <a:ext cx="5426747" cy="713804"/>
            <a:chOff x="7270484" y="1537402"/>
            <a:chExt cx="5426747" cy="7138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39F0EA-2B9E-52DD-137B-1CB6E55859A4}"/>
                </a:ext>
              </a:extLst>
            </p:cNvPr>
            <p:cNvGrpSpPr/>
            <p:nvPr/>
          </p:nvGrpSpPr>
          <p:grpSpPr>
            <a:xfrm>
              <a:off x="7270484" y="1537402"/>
              <a:ext cx="3861725" cy="713804"/>
              <a:chOff x="6095999" y="4210733"/>
              <a:chExt cx="3772829" cy="640047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D362998-E3F8-E34A-7D56-83029F94D73A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94EBB5-4310-52C8-38B4-08E6DB319BED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51B7A9-313C-C7EE-31A3-D0834A26C72E}"/>
                </a:ext>
              </a:extLst>
            </p:cNvPr>
            <p:cNvSpPr txBox="1"/>
            <p:nvPr/>
          </p:nvSpPr>
          <p:spPr>
            <a:xfrm>
              <a:off x="7450333" y="1675535"/>
              <a:ext cx="52468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Cómo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?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Decime porfa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B71ACE-2608-EA1C-BCFA-2DBCD5C53794}"/>
              </a:ext>
            </a:extLst>
          </p:cNvPr>
          <p:cNvGrpSpPr/>
          <p:nvPr/>
        </p:nvGrpSpPr>
        <p:grpSpPr>
          <a:xfrm>
            <a:off x="321888" y="2137200"/>
            <a:ext cx="7128445" cy="1716064"/>
            <a:chOff x="321888" y="2137200"/>
            <a:chExt cx="7128445" cy="17160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EB385D-7FC8-F782-7F45-14C26459CBCF}"/>
                </a:ext>
              </a:extLst>
            </p:cNvPr>
            <p:cNvGrpSpPr/>
            <p:nvPr/>
          </p:nvGrpSpPr>
          <p:grpSpPr>
            <a:xfrm>
              <a:off x="321888" y="2137200"/>
              <a:ext cx="7128445" cy="1716064"/>
              <a:chOff x="1172447" y="1931505"/>
              <a:chExt cx="4545284" cy="1307677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C2BFF8D-DB7F-19B9-C8E4-2DF422008E12}"/>
                  </a:ext>
                </a:extLst>
              </p:cNvPr>
              <p:cNvSpPr/>
              <p:nvPr/>
            </p:nvSpPr>
            <p:spPr>
              <a:xfrm>
                <a:off x="1172447" y="1931505"/>
                <a:ext cx="4274288" cy="13076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CEE68-465F-2526-D78D-BD0BCBCFF6D8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043D28-43D1-81A6-30AB-222965D55486}"/>
                </a:ext>
              </a:extLst>
            </p:cNvPr>
            <p:cNvSpPr txBox="1"/>
            <p:nvPr/>
          </p:nvSpPr>
          <p:spPr>
            <a:xfrm>
              <a:off x="420235" y="2240425"/>
              <a:ext cx="664761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Es que Pablo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conoce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a un gringo que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hace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fiestas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una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casa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la playa  y dice que 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cada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muchacha le pagan 200 mil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por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cada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fiesta,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entonces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unas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cuantas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noches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ya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se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podría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tener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la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plata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33E3D-63A0-AD60-7139-452636803A8D}"/>
              </a:ext>
            </a:extLst>
          </p:cNvPr>
          <p:cNvGrpSpPr/>
          <p:nvPr/>
        </p:nvGrpSpPr>
        <p:grpSpPr>
          <a:xfrm>
            <a:off x="6136433" y="3998757"/>
            <a:ext cx="5823328" cy="936831"/>
            <a:chOff x="6136433" y="3998757"/>
            <a:chExt cx="5823328" cy="93683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AD91D3-33A5-75FB-CCEF-7F7261EE382E}"/>
                </a:ext>
              </a:extLst>
            </p:cNvPr>
            <p:cNvGrpSpPr/>
            <p:nvPr/>
          </p:nvGrpSpPr>
          <p:grpSpPr>
            <a:xfrm>
              <a:off x="6136433" y="3998757"/>
              <a:ext cx="5807471" cy="936831"/>
              <a:chOff x="6095999" y="4210733"/>
              <a:chExt cx="3772829" cy="640047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5C7B46F-D2D3-367C-E4F1-A5A2CF13A12C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EF3943-CE60-4143-ECFD-35CB3AC6DEC5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41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9FF42F-1089-BE47-17FD-96862AC3D1A8}"/>
                </a:ext>
              </a:extLst>
            </p:cNvPr>
            <p:cNvSpPr txBox="1"/>
            <p:nvPr/>
          </p:nvSpPr>
          <p:spPr>
            <a:xfrm>
              <a:off x="6442930" y="4212687"/>
              <a:ext cx="55168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Pero les pagan 200 mi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hacer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que?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0E805683-0CEF-DE29-5E59-28E7EBB15672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7231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nk lock and key set">
            <a:extLst>
              <a:ext uri="{FF2B5EF4-FFF2-40B4-BE49-F238E27FC236}">
                <a16:creationId xmlns:a16="http://schemas.microsoft.com/office/drawing/2014/main" id="{1ADA4BE4-9BAA-1D38-C36F-602323C9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636" b="12226"/>
          <a:stretch/>
        </p:blipFill>
        <p:spPr>
          <a:xfrm>
            <a:off x="0" y="857596"/>
            <a:ext cx="12272867" cy="6065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8A1-3FD3-C321-F49A-7EEEE2FDCE37}"/>
              </a:ext>
            </a:extLst>
          </p:cNvPr>
          <p:cNvSpPr/>
          <p:nvPr/>
        </p:nvSpPr>
        <p:spPr>
          <a:xfrm>
            <a:off x="0" y="0"/>
            <a:ext cx="12192000" cy="1339702"/>
          </a:xfrm>
          <a:prstGeom prst="rect">
            <a:avLst/>
          </a:prstGeom>
          <a:solidFill>
            <a:srgbClr val="008C7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FAE3D-40F1-DBA0-0C6D-EBF529836138}"/>
              </a:ext>
            </a:extLst>
          </p:cNvPr>
          <p:cNvSpPr/>
          <p:nvPr/>
        </p:nvSpPr>
        <p:spPr>
          <a:xfrm>
            <a:off x="382771" y="180752"/>
            <a:ext cx="967563" cy="9569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B2AFF98F-491E-1D4E-5405-DCF50F6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3426" y="605735"/>
            <a:ext cx="545803" cy="545803"/>
          </a:xfrm>
          <a:prstGeom prst="rect">
            <a:avLst/>
          </a:prstGeom>
        </p:spPr>
      </p:pic>
      <p:pic>
        <p:nvPicPr>
          <p:cNvPr id="16" name="Graphic 15" descr="Camera with solid fill">
            <a:extLst>
              <a:ext uri="{FF2B5EF4-FFF2-40B4-BE49-F238E27FC236}">
                <a16:creationId xmlns:a16="http://schemas.microsoft.com/office/drawing/2014/main" id="{AE1E1ED8-8612-449D-6EA5-0586D75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2197" y="633446"/>
            <a:ext cx="545802" cy="545802"/>
          </a:xfrm>
          <a:prstGeom prst="rect">
            <a:avLst/>
          </a:prstGeom>
        </p:spPr>
      </p:pic>
      <p:pic>
        <p:nvPicPr>
          <p:cNvPr id="20" name="Graphic 19" descr="Wireless with solid fill">
            <a:extLst>
              <a:ext uri="{FF2B5EF4-FFF2-40B4-BE49-F238E27FC236}">
                <a16:creationId xmlns:a16="http://schemas.microsoft.com/office/drawing/2014/main" id="{6BBE1A25-A306-2D49-1A4A-65313AB72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6168" y="78852"/>
            <a:ext cx="395179" cy="395179"/>
          </a:xfrm>
          <a:prstGeom prst="rect">
            <a:avLst/>
          </a:prstGeom>
        </p:spPr>
      </p:pic>
      <p:pic>
        <p:nvPicPr>
          <p:cNvPr id="22" name="Graphic 21" descr="Full battery with solid fill">
            <a:extLst>
              <a:ext uri="{FF2B5EF4-FFF2-40B4-BE49-F238E27FC236}">
                <a16:creationId xmlns:a16="http://schemas.microsoft.com/office/drawing/2014/main" id="{993AE013-8BF4-60DB-DE0A-EEBC077F9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290" y="41565"/>
            <a:ext cx="474031" cy="474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93C67C-018D-2043-9E06-5944A618B3C9}"/>
              </a:ext>
            </a:extLst>
          </p:cNvPr>
          <p:cNvSpPr txBox="1"/>
          <p:nvPr/>
        </p:nvSpPr>
        <p:spPr>
          <a:xfrm>
            <a:off x="9298332" y="114700"/>
            <a:ext cx="20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02:50 pm          98%</a:t>
            </a:r>
          </a:p>
        </p:txBody>
      </p:sp>
      <p:pic>
        <p:nvPicPr>
          <p:cNvPr id="31" name="Graphic 30" descr="Chat with solid fill">
            <a:extLst>
              <a:ext uri="{FF2B5EF4-FFF2-40B4-BE49-F238E27FC236}">
                <a16:creationId xmlns:a16="http://schemas.microsoft.com/office/drawing/2014/main" id="{67B88830-9C1A-95B1-5FF1-4F806B609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29341" y="6050573"/>
            <a:ext cx="634980" cy="6349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E49C58-0E18-BDF9-4540-E5C6910E4045}"/>
              </a:ext>
            </a:extLst>
          </p:cNvPr>
          <p:cNvGrpSpPr/>
          <p:nvPr/>
        </p:nvGrpSpPr>
        <p:grpSpPr>
          <a:xfrm>
            <a:off x="6914373" y="1615073"/>
            <a:ext cx="4212787" cy="1092986"/>
            <a:chOff x="6914373" y="1615073"/>
            <a:chExt cx="4212787" cy="10929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39F0EA-2B9E-52DD-137B-1CB6E55859A4}"/>
                </a:ext>
              </a:extLst>
            </p:cNvPr>
            <p:cNvGrpSpPr/>
            <p:nvPr/>
          </p:nvGrpSpPr>
          <p:grpSpPr>
            <a:xfrm>
              <a:off x="6914373" y="1615073"/>
              <a:ext cx="4212787" cy="1092986"/>
              <a:chOff x="6095999" y="4210733"/>
              <a:chExt cx="3772829" cy="640047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D362998-E3F8-E34A-7D56-83029F94D73A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94EBB5-4310-52C8-38B4-08E6DB319BED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51B7A9-313C-C7EE-31A3-D0834A26C72E}"/>
                </a:ext>
              </a:extLst>
            </p:cNvPr>
            <p:cNvSpPr txBox="1"/>
            <p:nvPr/>
          </p:nvSpPr>
          <p:spPr>
            <a:xfrm>
              <a:off x="7020920" y="1781799"/>
              <a:ext cx="41062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ay no Dani como te vas a ir, </a:t>
              </a:r>
              <a:r>
                <a:rPr kumimoji="0" lang="es-C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nooooo</a:t>
              </a:r>
              <a:r>
                <a:rPr kumimoji="0" lang="en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2048FC-D1F8-9C6B-9B2E-F14619A4EEFB}"/>
              </a:ext>
            </a:extLst>
          </p:cNvPr>
          <p:cNvGrpSpPr/>
          <p:nvPr/>
        </p:nvGrpSpPr>
        <p:grpSpPr>
          <a:xfrm>
            <a:off x="6640643" y="3193950"/>
            <a:ext cx="4864212" cy="1116144"/>
            <a:chOff x="6640643" y="3193950"/>
            <a:chExt cx="4864212" cy="111614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AD91D3-33A5-75FB-CCEF-7F7261EE382E}"/>
                </a:ext>
              </a:extLst>
            </p:cNvPr>
            <p:cNvGrpSpPr/>
            <p:nvPr/>
          </p:nvGrpSpPr>
          <p:grpSpPr>
            <a:xfrm>
              <a:off x="6640643" y="3193950"/>
              <a:ext cx="4864212" cy="1116144"/>
              <a:chOff x="6095999" y="4210733"/>
              <a:chExt cx="3772829" cy="640047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5C7B46F-D2D3-367C-E4F1-A5A2CF13A12C}"/>
                  </a:ext>
                </a:extLst>
              </p:cNvPr>
              <p:cNvSpPr/>
              <p:nvPr/>
            </p:nvSpPr>
            <p:spPr>
              <a:xfrm>
                <a:off x="6095999" y="4210733"/>
                <a:ext cx="3772829" cy="64004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EF3943-CE60-4143-ECFD-35CB3AC6DEC5}"/>
                  </a:ext>
                </a:extLst>
              </p:cNvPr>
              <p:cNvSpPr txBox="1"/>
              <p:nvPr/>
            </p:nvSpPr>
            <p:spPr>
              <a:xfrm>
                <a:off x="6271708" y="4344046"/>
                <a:ext cx="3313356" cy="41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8030DB-E015-FC01-35B8-42E0DB852A31}"/>
                </a:ext>
              </a:extLst>
            </p:cNvPr>
            <p:cNvSpPr txBox="1"/>
            <p:nvPr/>
          </p:nvSpPr>
          <p:spPr>
            <a:xfrm>
              <a:off x="6831449" y="3364656"/>
              <a:ext cx="46267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Yo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te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ayudo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igual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serían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como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tres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semanas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nada mas 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3DFD96-66B0-D11C-9307-F041B6D6C059}"/>
              </a:ext>
            </a:extLst>
          </p:cNvPr>
          <p:cNvGrpSpPr/>
          <p:nvPr/>
        </p:nvGrpSpPr>
        <p:grpSpPr>
          <a:xfrm>
            <a:off x="327679" y="4852351"/>
            <a:ext cx="8873668" cy="1723217"/>
            <a:chOff x="327679" y="4852351"/>
            <a:chExt cx="8873668" cy="17232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EB385D-7FC8-F782-7F45-14C26459CBCF}"/>
                </a:ext>
              </a:extLst>
            </p:cNvPr>
            <p:cNvGrpSpPr/>
            <p:nvPr/>
          </p:nvGrpSpPr>
          <p:grpSpPr>
            <a:xfrm>
              <a:off x="327679" y="4852351"/>
              <a:ext cx="8873668" cy="1680871"/>
              <a:chOff x="1172447" y="2020593"/>
              <a:chExt cx="4545284" cy="1218589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C2BFF8D-DB7F-19B9-C8E4-2DF422008E12}"/>
                  </a:ext>
                </a:extLst>
              </p:cNvPr>
              <p:cNvSpPr/>
              <p:nvPr/>
            </p:nvSpPr>
            <p:spPr>
              <a:xfrm>
                <a:off x="1172447" y="2020593"/>
                <a:ext cx="4274288" cy="121858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8C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CEE68-465F-2526-D78D-BD0BCBCFF6D8}"/>
                  </a:ext>
                </a:extLst>
              </p:cNvPr>
              <p:cNvSpPr txBox="1"/>
              <p:nvPr/>
            </p:nvSpPr>
            <p:spPr>
              <a:xfrm>
                <a:off x="2199980" y="2178647"/>
                <a:ext cx="3517751" cy="42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ADE7C5-1E4D-9B99-CDDA-5277A724CB49}"/>
                </a:ext>
              </a:extLst>
            </p:cNvPr>
            <p:cNvSpPr txBox="1"/>
            <p:nvPr/>
          </p:nvSpPr>
          <p:spPr>
            <a:xfrm>
              <a:off x="581726" y="5005908"/>
              <a:ext cx="80905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Mi amor 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de verdad!!! Estoy vuelto loco, </a:t>
              </a:r>
              <a:r>
                <a:rPr kumimoji="0" lang="es-C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sos</a:t>
              </a:r>
              <a:r>
                <a:rPr kumimoji="0" lang="es-C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la mejor novia del mundo, te amo demasiado, estoy seguro que vamos a estar juntos siempre porque me estas demostrando que estos es amor de verdad</a:t>
              </a:r>
              <a:endParaRPr kumimoji="0" lang="en-C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0">
            <a:extLst>
              <a:ext uri="{FF2B5EF4-FFF2-40B4-BE49-F238E27FC236}">
                <a16:creationId xmlns:a16="http://schemas.microsoft.com/office/drawing/2014/main" id="{9C82EF0B-CA33-3BC8-EF88-0E2588650AFE}"/>
              </a:ext>
            </a:extLst>
          </p:cNvPr>
          <p:cNvSpPr txBox="1"/>
          <p:nvPr/>
        </p:nvSpPr>
        <p:spPr>
          <a:xfrm>
            <a:off x="1763433" y="276441"/>
            <a:ext cx="318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línea</a:t>
            </a:r>
          </a:p>
        </p:txBody>
      </p:sp>
    </p:spTree>
    <p:extLst>
      <p:ext uri="{BB962C8B-B14F-4D97-AF65-F5344CB8AC3E}">
        <p14:creationId xmlns:p14="http://schemas.microsoft.com/office/powerpoint/2010/main" val="118464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1F61A-9774-D415-4B06-2F50936EB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B6CD3DBF-05A9-87B2-7790-35AC44FCB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96ABA54-EEC0-2CF8-D56E-D2928293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 dirty="0">
                <a:solidFill>
                  <a:schemeClr val="bg1"/>
                </a:solidFill>
                <a:latin typeface="Poppins" pitchFamily="2" charset="77"/>
              </a:rPr>
              <a:t>Identifique los riesgos: Banderas Rojas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EF55321-A08E-B54B-BB1C-11730D4F5C99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6C450E-4C92-864E-D9FC-FE0B6AEA365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756E1E6B-CBC0-93F8-3DE3-872F44487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DDD2B7-7613-642E-9577-DF89B901688D}"/>
              </a:ext>
            </a:extLst>
          </p:cNvPr>
          <p:cNvSpPr txBox="1"/>
          <p:nvPr/>
        </p:nvSpPr>
        <p:spPr>
          <a:xfrm>
            <a:off x="838200" y="1824123"/>
            <a:ext cx="10515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Vamos a leer distintas frases que muestran situaciones que las personas adolescentes pueden experimentar.</a:t>
            </a:r>
          </a:p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Por favor, preste mucha atención y piense si la situación podría ser un riesgo o una señal de alerta.</a:t>
            </a:r>
            <a:br>
              <a:rPr lang="es-CR" sz="2400" dirty="0">
                <a:latin typeface="Poppins" pitchFamily="2" charset="77"/>
                <a:cs typeface="Poppins" pitchFamily="2" charset="77"/>
              </a:rPr>
            </a:br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Después de cada diapositiva, comparta sus ideas con el grupo: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400" dirty="0">
                <a:latin typeface="Poppins" pitchFamily="2" charset="77"/>
                <a:cs typeface="Poppins" pitchFamily="2" charset="77"/>
              </a:rPr>
              <a:t>¿Qué riesgos o señales de alerta puede identificar?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400" dirty="0">
                <a:latin typeface="Poppins" pitchFamily="2" charset="77"/>
                <a:cs typeface="Poppins" pitchFamily="2" charset="77"/>
              </a:rPr>
              <a:t>¿Cuál sería una decisión segura?</a:t>
            </a:r>
          </a:p>
          <a:p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Recuerde, este es un espacio seguro para compartir y aprender en conjunto.</a:t>
            </a:r>
          </a:p>
        </p:txBody>
      </p:sp>
    </p:spTree>
    <p:extLst>
      <p:ext uri="{BB962C8B-B14F-4D97-AF65-F5344CB8AC3E}">
        <p14:creationId xmlns:p14="http://schemas.microsoft.com/office/powerpoint/2010/main" val="2945216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799ACD-B127-210E-2895-D70C05547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0D16222-18BC-9A84-35C3-A2ED097DC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43A45492-18A1-2093-6C23-85B3969802A8}"/>
              </a:ext>
            </a:extLst>
          </p:cNvPr>
          <p:cNvGrpSpPr/>
          <p:nvPr/>
        </p:nvGrpSpPr>
        <p:grpSpPr>
          <a:xfrm>
            <a:off x="716147" y="4334502"/>
            <a:ext cx="7817529" cy="1954902"/>
            <a:chOff x="820285" y="1589836"/>
            <a:chExt cx="7817529" cy="1954902"/>
          </a:xfrm>
        </p:grpSpPr>
        <p:sp>
          <p:nvSpPr>
            <p:cNvPr id="25" name="Rectángulo redondeado 24">
              <a:extLst>
                <a:ext uri="{FF2B5EF4-FFF2-40B4-BE49-F238E27FC236}">
                  <a16:creationId xmlns:a16="http://schemas.microsoft.com/office/drawing/2014/main" id="{D5B33CA9-B599-BABB-4ED8-E29A54AC6871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66EC9ACD-D6F9-83E9-E189-8CD65A8995A8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A46123C-C589-78C4-0D36-8C9C79718966}"/>
              </a:ext>
            </a:extLst>
          </p:cNvPr>
          <p:cNvGrpSpPr/>
          <p:nvPr/>
        </p:nvGrpSpPr>
        <p:grpSpPr>
          <a:xfrm rot="10800000">
            <a:off x="4271849" y="3007677"/>
            <a:ext cx="7817529" cy="1954902"/>
            <a:chOff x="820285" y="1589836"/>
            <a:chExt cx="7817529" cy="1954902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22B47548-0027-7777-846A-AC874D7E7C08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750C0F72-25CF-78F5-4CB6-2AF32B902731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5DDCEF9-CAED-F4A3-83D8-88E77B8D9FCF}"/>
              </a:ext>
            </a:extLst>
          </p:cNvPr>
          <p:cNvGrpSpPr/>
          <p:nvPr/>
        </p:nvGrpSpPr>
        <p:grpSpPr>
          <a:xfrm>
            <a:off x="820285" y="1589836"/>
            <a:ext cx="7817529" cy="1954902"/>
            <a:chOff x="820285" y="1589836"/>
            <a:chExt cx="7817529" cy="1954902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1AF41C78-2CFB-7827-B8FC-7A087AFC28F2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EFB52ABA-C6B0-9A99-5FFB-18150859908F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1926365-902E-E251-68A8-3244052D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Identifique los riesgos: Banderas Rojas</a:t>
            </a:r>
            <a:endParaRPr lang="en-US" sz="3200" noProof="0" dirty="0">
              <a:latin typeface="Poppins" pitchFamily="2" charset="77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225E0FC-76A7-7BEA-47F7-28012B2D027B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7BBF1F-7E7F-51B3-CE3A-23A33F1EF07A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409AD674-EAD8-9058-170C-7A92CF4B9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48ABA74B-2505-53CE-FD96-8B496C39B359}"/>
              </a:ext>
            </a:extLst>
          </p:cNvPr>
          <p:cNvSpPr/>
          <p:nvPr/>
        </p:nvSpPr>
        <p:spPr>
          <a:xfrm flipH="1">
            <a:off x="10431400" y="3278555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40C72-F674-F874-580B-23826CB5119D}"/>
              </a:ext>
            </a:extLst>
          </p:cNvPr>
          <p:cNvSpPr txBox="1"/>
          <p:nvPr/>
        </p:nvSpPr>
        <p:spPr>
          <a:xfrm flipH="1">
            <a:off x="3040420" y="2290287"/>
            <a:ext cx="5330989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pide que le envíe fotos a cambio de dinero o regalos.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53FA335-E83D-9BDA-CCC4-31BA99472579}"/>
              </a:ext>
            </a:extLst>
          </p:cNvPr>
          <p:cNvSpPr/>
          <p:nvPr/>
        </p:nvSpPr>
        <p:spPr>
          <a:xfrm>
            <a:off x="1116038" y="1874924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7DE0B57-49B7-CBCC-30D3-8F6706FB927C}"/>
              </a:ext>
            </a:extLst>
          </p:cNvPr>
          <p:cNvSpPr txBox="1"/>
          <p:nvPr/>
        </p:nvSpPr>
        <p:spPr>
          <a:xfrm>
            <a:off x="4908796" y="3473962"/>
            <a:ext cx="533098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pide o le presiona para tener relaciones sexuales con esa persona o con alguien más, a cambio de dinero, regalos o protección.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2F011BD-D0B5-FBD6-8E83-87FDA03F404F}"/>
              </a:ext>
            </a:extLst>
          </p:cNvPr>
          <p:cNvSpPr/>
          <p:nvPr/>
        </p:nvSpPr>
        <p:spPr>
          <a:xfrm>
            <a:off x="1023943" y="4619590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45FF4AD-94F8-5095-C769-6CBEB8D6D590}"/>
              </a:ext>
            </a:extLst>
          </p:cNvPr>
          <p:cNvSpPr txBox="1"/>
          <p:nvPr/>
        </p:nvSpPr>
        <p:spPr>
          <a:xfrm>
            <a:off x="2833496" y="5017283"/>
            <a:ext cx="498000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ofrece dinero, ropa o regalos a cambio de fotos, besos o cosas sexuales.</a:t>
            </a:r>
          </a:p>
        </p:txBody>
      </p:sp>
    </p:spTree>
    <p:extLst>
      <p:ext uri="{BB962C8B-B14F-4D97-AF65-F5344CB8AC3E}">
        <p14:creationId xmlns:p14="http://schemas.microsoft.com/office/powerpoint/2010/main" val="59162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946335-684C-F0BD-E999-4C8F994EC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2C798011-6469-AA91-7A1E-20733956E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21D5033F-AEF0-ECB5-3266-A59A902E48E8}"/>
              </a:ext>
            </a:extLst>
          </p:cNvPr>
          <p:cNvGrpSpPr/>
          <p:nvPr/>
        </p:nvGrpSpPr>
        <p:grpSpPr>
          <a:xfrm>
            <a:off x="716147" y="4334502"/>
            <a:ext cx="7817529" cy="1954902"/>
            <a:chOff x="820285" y="1589836"/>
            <a:chExt cx="7817529" cy="1954902"/>
          </a:xfrm>
        </p:grpSpPr>
        <p:sp>
          <p:nvSpPr>
            <p:cNvPr id="25" name="Rectángulo redondeado 24">
              <a:extLst>
                <a:ext uri="{FF2B5EF4-FFF2-40B4-BE49-F238E27FC236}">
                  <a16:creationId xmlns:a16="http://schemas.microsoft.com/office/drawing/2014/main" id="{EA252A78-2CD5-1370-30A7-904FE51CA517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95493AD5-242F-AD98-5F59-43696C1D71ED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2FD0C3D-CC64-414C-0560-036DF3C10F1E}"/>
              </a:ext>
            </a:extLst>
          </p:cNvPr>
          <p:cNvGrpSpPr/>
          <p:nvPr/>
        </p:nvGrpSpPr>
        <p:grpSpPr>
          <a:xfrm rot="10800000">
            <a:off x="4271849" y="3007677"/>
            <a:ext cx="7817529" cy="1954902"/>
            <a:chOff x="820285" y="1589836"/>
            <a:chExt cx="7817529" cy="1954902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07915231-1671-D610-A701-57A35E0D0726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8F8741C4-C338-0135-4A2D-5CB1427EB9D9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E04DD4F-8046-678A-EB23-14D5C28F1C70}"/>
              </a:ext>
            </a:extLst>
          </p:cNvPr>
          <p:cNvGrpSpPr/>
          <p:nvPr/>
        </p:nvGrpSpPr>
        <p:grpSpPr>
          <a:xfrm>
            <a:off x="820285" y="1589836"/>
            <a:ext cx="7817529" cy="1954902"/>
            <a:chOff x="820285" y="1589836"/>
            <a:chExt cx="7817529" cy="1954902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8E110C17-5F89-C9C7-98FC-DB80F4263746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BA9DF7E-666D-8EBA-BBFF-BF78F6F69D99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6F58161-F617-66C6-0548-9B5D124D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Identifique los riesgos: Banderas Rojas</a:t>
            </a:r>
            <a:endParaRPr lang="en-US" sz="3200" noProof="0" dirty="0">
              <a:latin typeface="Poppins" pitchFamily="2" charset="77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6F1A936-62D8-3FEC-C837-5E52C2475785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F2ED31-3646-8FDB-A114-991EE8F53D1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E497650-AE9A-0185-BDA6-2DB03D3D7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E29CEF94-ABCD-4233-8079-B962BDBDEE18}"/>
              </a:ext>
            </a:extLst>
          </p:cNvPr>
          <p:cNvSpPr/>
          <p:nvPr/>
        </p:nvSpPr>
        <p:spPr>
          <a:xfrm flipH="1">
            <a:off x="10431400" y="3278555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C15BBDE-3B21-27BA-C509-D81A594BDCC2}"/>
              </a:ext>
            </a:extLst>
          </p:cNvPr>
          <p:cNvSpPr/>
          <p:nvPr/>
        </p:nvSpPr>
        <p:spPr>
          <a:xfrm>
            <a:off x="1116038" y="1874924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05A97CCD-5B94-9C54-AECC-9C19A9B49988}"/>
              </a:ext>
            </a:extLst>
          </p:cNvPr>
          <p:cNvSpPr/>
          <p:nvPr/>
        </p:nvSpPr>
        <p:spPr>
          <a:xfrm>
            <a:off x="1023943" y="4619590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BBD5FB5-D048-208C-ED57-F3F783D4D9D0}"/>
              </a:ext>
            </a:extLst>
          </p:cNvPr>
          <p:cNvSpPr txBox="1"/>
          <p:nvPr/>
        </p:nvSpPr>
        <p:spPr>
          <a:xfrm>
            <a:off x="2774014" y="2216323"/>
            <a:ext cx="5330989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se siente atrapada(o) o incapaz de salir de su situación actual.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387BE1E-26B3-B8E1-4572-544D4A76F1D8}"/>
              </a:ext>
            </a:extLst>
          </p:cNvPr>
          <p:cNvSpPr txBox="1"/>
          <p:nvPr/>
        </p:nvSpPr>
        <p:spPr>
          <a:xfrm flipH="1">
            <a:off x="5017186" y="3416919"/>
            <a:ext cx="511845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invita a “fiestas” donde solo hay personas adultas que usted no conoce y quieren tocarle o hacer cosas sexuales con usted.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2E73640-4257-A621-1E8F-C4AAD2C96724}"/>
              </a:ext>
            </a:extLst>
          </p:cNvPr>
          <p:cNvSpPr txBox="1"/>
          <p:nvPr/>
        </p:nvSpPr>
        <p:spPr>
          <a:xfrm>
            <a:off x="2690793" y="4929548"/>
            <a:ext cx="51184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ofrece un “trabajo” que parece demasiado bueno para ser verdad — salario alto, pocas horas de trabajo, etc.</a:t>
            </a:r>
          </a:p>
        </p:txBody>
      </p:sp>
    </p:spTree>
    <p:extLst>
      <p:ext uri="{BB962C8B-B14F-4D97-AF65-F5344CB8AC3E}">
        <p14:creationId xmlns:p14="http://schemas.microsoft.com/office/powerpoint/2010/main" val="838139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877CE5-16E0-CD1A-50C8-E4842C3B2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A52F335-3308-C452-ACD9-D845FAE61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B44ABC63-E9F5-3E61-DCB8-8CFEBA5BD76B}"/>
              </a:ext>
            </a:extLst>
          </p:cNvPr>
          <p:cNvGrpSpPr/>
          <p:nvPr/>
        </p:nvGrpSpPr>
        <p:grpSpPr>
          <a:xfrm>
            <a:off x="716147" y="4334502"/>
            <a:ext cx="7817529" cy="1954902"/>
            <a:chOff x="820285" y="1589836"/>
            <a:chExt cx="7817529" cy="1954902"/>
          </a:xfrm>
        </p:grpSpPr>
        <p:sp>
          <p:nvSpPr>
            <p:cNvPr id="25" name="Rectángulo redondeado 24">
              <a:extLst>
                <a:ext uri="{FF2B5EF4-FFF2-40B4-BE49-F238E27FC236}">
                  <a16:creationId xmlns:a16="http://schemas.microsoft.com/office/drawing/2014/main" id="{5A1E73B1-A9F1-6C41-8538-4ABD679F06EC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90BBFB4-4DD6-4B86-6F45-EEFECC24B680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1EFEF71-DC09-5D44-E583-5C4C0047D8E6}"/>
              </a:ext>
            </a:extLst>
          </p:cNvPr>
          <p:cNvGrpSpPr/>
          <p:nvPr/>
        </p:nvGrpSpPr>
        <p:grpSpPr>
          <a:xfrm rot="10800000">
            <a:off x="4271849" y="3007677"/>
            <a:ext cx="7817529" cy="1954902"/>
            <a:chOff x="820285" y="1589836"/>
            <a:chExt cx="7817529" cy="1954902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9746E97B-8869-363A-5D99-10078E56914A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975E9B2-0740-2406-7A56-BF39DFA576B1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EEEB138-8EED-7F34-725E-44C80B8AD0C2}"/>
              </a:ext>
            </a:extLst>
          </p:cNvPr>
          <p:cNvGrpSpPr/>
          <p:nvPr/>
        </p:nvGrpSpPr>
        <p:grpSpPr>
          <a:xfrm>
            <a:off x="820285" y="1589836"/>
            <a:ext cx="7817529" cy="1954902"/>
            <a:chOff x="820285" y="1589836"/>
            <a:chExt cx="7817529" cy="1954902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F71536BD-C047-4BBE-8D01-A15BB7ADC4FF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80A71BA9-DD1E-FA2E-7577-816CA8BF04F7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925EAAA-7059-A924-D91A-44B7F115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Identifique los riesgos: Banderas Rojas</a:t>
            </a:r>
            <a:endParaRPr lang="en-US" sz="3200" noProof="0" dirty="0">
              <a:latin typeface="Poppins" pitchFamily="2" charset="77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8BAFF5A-C8DE-5872-23F7-7DA1E17E6F51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8D88F5-09B1-11B0-F0B3-92B38D5E05E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A194776-028B-1977-934B-B9D010973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ECC04FAB-31EC-9DBD-5F25-26BC11841C41}"/>
              </a:ext>
            </a:extLst>
          </p:cNvPr>
          <p:cNvSpPr/>
          <p:nvPr/>
        </p:nvSpPr>
        <p:spPr>
          <a:xfrm flipH="1">
            <a:off x="10431400" y="3278555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6E32059-6631-D8B2-2274-734F14BAE893}"/>
              </a:ext>
            </a:extLst>
          </p:cNvPr>
          <p:cNvSpPr/>
          <p:nvPr/>
        </p:nvSpPr>
        <p:spPr>
          <a:xfrm>
            <a:off x="1116038" y="1874924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015EA1F2-46DA-8419-77FC-3F714E25F68E}"/>
              </a:ext>
            </a:extLst>
          </p:cNvPr>
          <p:cNvSpPr/>
          <p:nvPr/>
        </p:nvSpPr>
        <p:spPr>
          <a:xfrm>
            <a:off x="1023943" y="4619590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330DC8B5-8E65-7C0F-3811-EC6B6F3CAE36}"/>
              </a:ext>
            </a:extLst>
          </p:cNvPr>
          <p:cNvSpPr txBox="1"/>
          <p:nvPr/>
        </p:nvSpPr>
        <p:spPr>
          <a:xfrm>
            <a:off x="2690793" y="2201915"/>
            <a:ext cx="5330989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invita a pasar tiempo con hombres, por ejemplo, en fiestas.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ECB4490-21A0-FE83-CC2C-90A9985CF5AB}"/>
              </a:ext>
            </a:extLst>
          </p:cNvPr>
          <p:cNvSpPr txBox="1"/>
          <p:nvPr/>
        </p:nvSpPr>
        <p:spPr>
          <a:xfrm flipH="1">
            <a:off x="5067772" y="3536009"/>
            <a:ext cx="51184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usted está en un lugar de trabajo y su empleador le quita sus documentos de identificación.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CE48E56-4423-2757-F18E-A28FF5A7926E}"/>
              </a:ext>
            </a:extLst>
          </p:cNvPr>
          <p:cNvSpPr txBox="1"/>
          <p:nvPr/>
        </p:nvSpPr>
        <p:spPr>
          <a:xfrm>
            <a:off x="2690793" y="4929548"/>
            <a:ext cx="51184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recibe una oferta de trabajo, especialmente en un restaurante o bar, y además tiene que vivir en ese lugar.</a:t>
            </a:r>
          </a:p>
        </p:txBody>
      </p:sp>
    </p:spTree>
    <p:extLst>
      <p:ext uri="{BB962C8B-B14F-4D97-AF65-F5344CB8AC3E}">
        <p14:creationId xmlns:p14="http://schemas.microsoft.com/office/powerpoint/2010/main" val="2215331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8D2E2-8801-907F-0CAA-8D22CFA60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3FFC8658-040C-29FF-1854-952812EA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7FA808AA-1AA9-DF57-C936-91BABCF50C06}"/>
              </a:ext>
            </a:extLst>
          </p:cNvPr>
          <p:cNvGrpSpPr/>
          <p:nvPr/>
        </p:nvGrpSpPr>
        <p:grpSpPr>
          <a:xfrm>
            <a:off x="716147" y="4334502"/>
            <a:ext cx="7817529" cy="1954902"/>
            <a:chOff x="820285" y="1589836"/>
            <a:chExt cx="7817529" cy="1954902"/>
          </a:xfrm>
        </p:grpSpPr>
        <p:sp>
          <p:nvSpPr>
            <p:cNvPr id="25" name="Rectángulo redondeado 24">
              <a:extLst>
                <a:ext uri="{FF2B5EF4-FFF2-40B4-BE49-F238E27FC236}">
                  <a16:creationId xmlns:a16="http://schemas.microsoft.com/office/drawing/2014/main" id="{2DBA842B-1C29-193C-5F90-9CB02553AB03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1D280903-AEB4-0DCA-FF6A-998DF2AF8E2C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C6FAA56-0F3D-6148-EA61-AF1845CA388C}"/>
              </a:ext>
            </a:extLst>
          </p:cNvPr>
          <p:cNvGrpSpPr/>
          <p:nvPr/>
        </p:nvGrpSpPr>
        <p:grpSpPr>
          <a:xfrm rot="10800000">
            <a:off x="4271849" y="3007677"/>
            <a:ext cx="7817529" cy="1954902"/>
            <a:chOff x="820285" y="1589836"/>
            <a:chExt cx="7817529" cy="1954902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8BDA42B6-4C36-908E-83C4-341DA13310CA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4988E6A-A62A-BDB9-2EA3-9744657ED1B9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191CC85-E7EB-25C2-3169-B78BB2838FE0}"/>
              </a:ext>
            </a:extLst>
          </p:cNvPr>
          <p:cNvGrpSpPr/>
          <p:nvPr/>
        </p:nvGrpSpPr>
        <p:grpSpPr>
          <a:xfrm>
            <a:off x="820285" y="1589836"/>
            <a:ext cx="7817529" cy="1954902"/>
            <a:chOff x="820285" y="1589836"/>
            <a:chExt cx="7817529" cy="1954902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E2B12318-E697-953E-FD66-E24AF2A84A3A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A32B0F7F-63B8-E258-A382-5C4DC72C8D87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416F39F-C1AB-91E3-24C5-D047D732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Identifique los riesgos: Banderas Rojas</a:t>
            </a:r>
            <a:endParaRPr lang="en-US" sz="3200" noProof="0" dirty="0">
              <a:latin typeface="Poppins" pitchFamily="2" charset="77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6F0E6B-7D1B-1656-460E-FA270F0E0C74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9DD38D-0EE8-C1AF-CC92-071A1EE88AEC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F83521F-7C69-C025-FF4F-2BAAE6AE3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D4057CF7-0D14-CB82-D142-1DD0794A0F9B}"/>
              </a:ext>
            </a:extLst>
          </p:cNvPr>
          <p:cNvSpPr/>
          <p:nvPr/>
        </p:nvSpPr>
        <p:spPr>
          <a:xfrm flipH="1">
            <a:off x="10431400" y="3278555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584C32A8-E740-1CD6-5E41-00EA592347D3}"/>
              </a:ext>
            </a:extLst>
          </p:cNvPr>
          <p:cNvSpPr/>
          <p:nvPr/>
        </p:nvSpPr>
        <p:spPr>
          <a:xfrm>
            <a:off x="1116038" y="1874924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274E15B-AB12-F416-E7E7-E9BC3847C6A0}"/>
              </a:ext>
            </a:extLst>
          </p:cNvPr>
          <p:cNvSpPr/>
          <p:nvPr/>
        </p:nvSpPr>
        <p:spPr>
          <a:xfrm>
            <a:off x="1023943" y="4619590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BA406DE4-7111-E78B-AA30-6BA78C62E153}"/>
              </a:ext>
            </a:extLst>
          </p:cNvPr>
          <p:cNvSpPr txBox="1"/>
          <p:nvPr/>
        </p:nvSpPr>
        <p:spPr>
          <a:xfrm>
            <a:off x="2748302" y="2160682"/>
            <a:ext cx="533098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ofrece un trabajo en el que tiene que modelar en traje de baño o en ropa interior.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D9B9D99-DE57-BAB5-AC13-2BE4FF6731E4}"/>
              </a:ext>
            </a:extLst>
          </p:cNvPr>
          <p:cNvSpPr txBox="1"/>
          <p:nvPr/>
        </p:nvSpPr>
        <p:spPr>
          <a:xfrm flipH="1">
            <a:off x="4913050" y="3552625"/>
            <a:ext cx="51184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Cuando alguien le obliga a hacer cosas sexuales y le dice que no puede contárselo a nadie.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A18E001-FCAB-8636-0314-C3B165F51D44}"/>
              </a:ext>
            </a:extLst>
          </p:cNvPr>
          <p:cNvSpPr txBox="1"/>
          <p:nvPr/>
        </p:nvSpPr>
        <p:spPr>
          <a:xfrm>
            <a:off x="2690793" y="4929548"/>
            <a:ext cx="51184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Un trabajo, situación o relación donde le limitan su libertad o el contacto con sus amistades o su familia.</a:t>
            </a:r>
          </a:p>
        </p:txBody>
      </p:sp>
    </p:spTree>
    <p:extLst>
      <p:ext uri="{BB962C8B-B14F-4D97-AF65-F5344CB8AC3E}">
        <p14:creationId xmlns:p14="http://schemas.microsoft.com/office/powerpoint/2010/main" val="2111714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8BC0B5-5DEE-F9F6-EC91-B4FA70AD2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7FB03DCD-C611-0101-B93D-90B275E06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FB9F1F2F-F241-6FC2-EB6F-A6E22C3C6616}"/>
              </a:ext>
            </a:extLst>
          </p:cNvPr>
          <p:cNvGrpSpPr/>
          <p:nvPr/>
        </p:nvGrpSpPr>
        <p:grpSpPr>
          <a:xfrm>
            <a:off x="716147" y="4334502"/>
            <a:ext cx="7817529" cy="1954902"/>
            <a:chOff x="820285" y="1589836"/>
            <a:chExt cx="7817529" cy="1954902"/>
          </a:xfrm>
        </p:grpSpPr>
        <p:sp>
          <p:nvSpPr>
            <p:cNvPr id="25" name="Rectángulo redondeado 24">
              <a:extLst>
                <a:ext uri="{FF2B5EF4-FFF2-40B4-BE49-F238E27FC236}">
                  <a16:creationId xmlns:a16="http://schemas.microsoft.com/office/drawing/2014/main" id="{74A6A589-50B5-0242-01B0-123A0DF67877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30CB565F-79ED-3CDC-EFB7-D4300F4C9010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441F1D5-0F9E-D84D-0A19-F02A5CC7F141}"/>
              </a:ext>
            </a:extLst>
          </p:cNvPr>
          <p:cNvGrpSpPr/>
          <p:nvPr/>
        </p:nvGrpSpPr>
        <p:grpSpPr>
          <a:xfrm rot="10800000">
            <a:off x="4271849" y="3007677"/>
            <a:ext cx="7817529" cy="1954902"/>
            <a:chOff x="820285" y="1589836"/>
            <a:chExt cx="7817529" cy="1954902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FDCF39CB-41AE-13CB-593A-8BC33CBFF5B9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3BCDD47-49A1-B948-C9DA-02EAF5E2171C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0B4818A-B345-6DBE-4222-B8FA12A8D02A}"/>
              </a:ext>
            </a:extLst>
          </p:cNvPr>
          <p:cNvGrpSpPr/>
          <p:nvPr/>
        </p:nvGrpSpPr>
        <p:grpSpPr>
          <a:xfrm>
            <a:off x="820285" y="1589836"/>
            <a:ext cx="7817529" cy="1954902"/>
            <a:chOff x="820285" y="1589836"/>
            <a:chExt cx="7817529" cy="1954902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A5C5354D-2BF8-D86A-A58B-8F0D767FAB73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5D298583-F9F0-2055-92E1-09F69348E422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B9CE4DE-BF09-C657-44FF-623B2874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Identifique los riesgos: Banderas Rojas</a:t>
            </a:r>
            <a:endParaRPr lang="en-US" sz="3200" noProof="0" dirty="0">
              <a:latin typeface="Poppins" pitchFamily="2" charset="77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85A281D-0628-A089-4AF3-239F9C37CB54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3F8CE7-AC55-8D53-EB36-B837EAAAF42A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4A57019D-1E29-A645-2F0D-1154783DF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B3FC1512-3028-8F8E-DF35-574CB15B12D7}"/>
              </a:ext>
            </a:extLst>
          </p:cNvPr>
          <p:cNvSpPr/>
          <p:nvPr/>
        </p:nvSpPr>
        <p:spPr>
          <a:xfrm flipH="1">
            <a:off x="10431400" y="3278555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2CAEC27-5C79-D343-3997-AFC05832BA69}"/>
              </a:ext>
            </a:extLst>
          </p:cNvPr>
          <p:cNvSpPr/>
          <p:nvPr/>
        </p:nvSpPr>
        <p:spPr>
          <a:xfrm>
            <a:off x="1116038" y="1874924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EE685ECF-78DB-E510-E96E-E7428DE58681}"/>
              </a:ext>
            </a:extLst>
          </p:cNvPr>
          <p:cNvSpPr/>
          <p:nvPr/>
        </p:nvSpPr>
        <p:spPr>
          <a:xfrm>
            <a:off x="1023943" y="4619590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37C5B9C-62D9-6318-537E-E5A748B1CF3D}"/>
              </a:ext>
            </a:extLst>
          </p:cNvPr>
          <p:cNvSpPr txBox="1"/>
          <p:nvPr/>
        </p:nvSpPr>
        <p:spPr>
          <a:xfrm>
            <a:off x="2774014" y="2110514"/>
            <a:ext cx="533098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ofrece comprarle o darle algo, pero usted tiene que pagar la deuda trabajando o teniendo relaciones sexuales.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FC5BB95-A7B3-C53C-C6B2-2A83B5A9C43A}"/>
              </a:ext>
            </a:extLst>
          </p:cNvPr>
          <p:cNvSpPr txBox="1"/>
          <p:nvPr/>
        </p:nvSpPr>
        <p:spPr>
          <a:xfrm flipH="1">
            <a:off x="4721433" y="3536009"/>
            <a:ext cx="51184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está involucrado en actividades delictivas (como la venta de drogas, por ejemplo) y le pide que le ayude.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FC7BD1A-D4D7-866E-2F44-50E49E6A1F3B}"/>
              </a:ext>
            </a:extLst>
          </p:cNvPr>
          <p:cNvSpPr txBox="1"/>
          <p:nvPr/>
        </p:nvSpPr>
        <p:spPr>
          <a:xfrm>
            <a:off x="2690793" y="4929548"/>
            <a:ext cx="51184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dice que lleve a otras personas adolescentes que usted conoce a fiestas con hombres adultos para “entretenerlos”.</a:t>
            </a:r>
          </a:p>
        </p:txBody>
      </p:sp>
    </p:spTree>
    <p:extLst>
      <p:ext uri="{BB962C8B-B14F-4D97-AF65-F5344CB8AC3E}">
        <p14:creationId xmlns:p14="http://schemas.microsoft.com/office/powerpoint/2010/main" val="2617537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448B-1F79-5903-DDE7-299730FA6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60E00B2-20A2-2AFC-FD51-A89F70DD3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B84C63-E1E9-AAC5-7659-6526E715122C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0D9457DE-0494-8E7A-ED70-67F6E0535257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70BC73-01B8-E70D-F151-39F298096F11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0E9C35C-01F3-A7B5-53FB-7D792C06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F7047C1-C98F-0B70-E2D2-3774F3E426A0}"/>
              </a:ext>
            </a:extLst>
          </p:cNvPr>
          <p:cNvSpPr txBox="1">
            <a:spLocks/>
          </p:cNvSpPr>
          <p:nvPr/>
        </p:nvSpPr>
        <p:spPr>
          <a:xfrm>
            <a:off x="812369" y="445307"/>
            <a:ext cx="10515600" cy="110792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sz="3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Explorando lo que ya sabemos sobre </a:t>
            </a:r>
          </a:p>
          <a:p>
            <a:pPr algn="ctr"/>
            <a:r>
              <a:rPr lang="es-CR" sz="3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la trata de personas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E2A9EC9-1321-55AF-E108-F9152BA1F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369" y="2326563"/>
            <a:ext cx="10515600" cy="4034591"/>
          </a:xfrm>
        </p:spPr>
        <p:txBody>
          <a:bodyPr>
            <a:noAutofit/>
          </a:bodyPr>
          <a:lstStyle/>
          <a:p>
            <a:pPr algn="just"/>
            <a:r>
              <a:rPr lang="es-CR" sz="2600" dirty="0">
                <a:latin typeface="Poppins" pitchFamily="2" charset="77"/>
                <a:cs typeface="Poppins" pitchFamily="2" charset="77"/>
              </a:rPr>
              <a:t>¿Han oído hablar alguna vez de la trata de personas? ¿Dónde lo han visto o leído?</a:t>
            </a:r>
          </a:p>
          <a:p>
            <a:pPr algn="just"/>
            <a:r>
              <a:rPr lang="es-CR" sz="2600" dirty="0">
                <a:latin typeface="Poppins" pitchFamily="2" charset="77"/>
                <a:cs typeface="Poppins" pitchFamily="2" charset="77"/>
              </a:rPr>
              <a:t>¿Han visto películas, series, noticias o leído novelas en las que se menciona la trata de personas? ¿Qué mostraron?</a:t>
            </a:r>
          </a:p>
          <a:p>
            <a:pPr algn="just"/>
            <a:r>
              <a:rPr lang="es-CR" sz="2600" dirty="0">
                <a:latin typeface="Poppins" pitchFamily="2" charset="77"/>
                <a:cs typeface="Poppins" pitchFamily="2" charset="77"/>
              </a:rPr>
              <a:t>¿Qué creen que significa «trata de personas»? ¿Con qué palabras o situaciones lo asocian?</a:t>
            </a:r>
          </a:p>
          <a:p>
            <a:pPr algn="just"/>
            <a:r>
              <a:rPr lang="es-CR" sz="2600" dirty="0">
                <a:latin typeface="Poppins" pitchFamily="2" charset="77"/>
                <a:cs typeface="Poppins" pitchFamily="2" charset="77"/>
              </a:rPr>
              <a:t>¿Saben si las niñas, niños o adolescentes pueden ser víctimas de trata de personas? ¿Cómo creen que sucede?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400" noProof="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209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CA57B9-BE02-2B25-CCB1-F04ECDB68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F86A64B9-D4DE-DF82-5A7A-8E3BF37A4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10886368-AC5F-EF4A-6A50-175B595845F0}"/>
              </a:ext>
            </a:extLst>
          </p:cNvPr>
          <p:cNvGrpSpPr/>
          <p:nvPr/>
        </p:nvGrpSpPr>
        <p:grpSpPr>
          <a:xfrm>
            <a:off x="716147" y="4334502"/>
            <a:ext cx="7817529" cy="1954902"/>
            <a:chOff x="820285" y="1589836"/>
            <a:chExt cx="7817529" cy="1954902"/>
          </a:xfrm>
        </p:grpSpPr>
        <p:sp>
          <p:nvSpPr>
            <p:cNvPr id="25" name="Rectángulo redondeado 24">
              <a:extLst>
                <a:ext uri="{FF2B5EF4-FFF2-40B4-BE49-F238E27FC236}">
                  <a16:creationId xmlns:a16="http://schemas.microsoft.com/office/drawing/2014/main" id="{15519A80-90CA-84FE-B63D-DD3195CF0936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488ECC1-5C21-B6D5-F42C-C0755EA958F8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C4E8FAC-170F-5E4C-F43E-8DB9AF338489}"/>
              </a:ext>
            </a:extLst>
          </p:cNvPr>
          <p:cNvGrpSpPr/>
          <p:nvPr/>
        </p:nvGrpSpPr>
        <p:grpSpPr>
          <a:xfrm rot="10800000">
            <a:off x="4271849" y="3007677"/>
            <a:ext cx="7817529" cy="1954902"/>
            <a:chOff x="820285" y="1589836"/>
            <a:chExt cx="7817529" cy="1954902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84018C13-94DC-0362-558C-2DDCFCC2C2E4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06243C8A-8283-9496-998F-BF5363275E41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03125A7-AD9B-D086-F4F9-45A325FC142F}"/>
              </a:ext>
            </a:extLst>
          </p:cNvPr>
          <p:cNvGrpSpPr/>
          <p:nvPr/>
        </p:nvGrpSpPr>
        <p:grpSpPr>
          <a:xfrm>
            <a:off x="820285" y="1589836"/>
            <a:ext cx="7817529" cy="1954902"/>
            <a:chOff x="820285" y="1589836"/>
            <a:chExt cx="7817529" cy="1954902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D6F67855-0129-0C5D-4055-3F0024E22473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D225CD53-9816-0AE4-8EBD-8DB50DFB83F8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5FF8BB2-2985-E5DA-74BB-DB78DC62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Identifique los riesgos: Banderas Rojas</a:t>
            </a:r>
            <a:endParaRPr lang="en-US" sz="3200" noProof="0" dirty="0">
              <a:latin typeface="Poppins" pitchFamily="2" charset="77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0C9D8D4-E60D-2BE7-9033-35A3097F25A2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C2B7EF-7B06-E22A-AF71-B20647B584EA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240EA621-1860-4DA9-D74A-915246C15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77C9F567-1CFA-E820-3B40-5D3E217CDF51}"/>
              </a:ext>
            </a:extLst>
          </p:cNvPr>
          <p:cNvSpPr/>
          <p:nvPr/>
        </p:nvSpPr>
        <p:spPr>
          <a:xfrm flipH="1">
            <a:off x="10431400" y="3278555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B4EB936-41B8-0EA3-275D-91E566BBE0F2}"/>
              </a:ext>
            </a:extLst>
          </p:cNvPr>
          <p:cNvSpPr/>
          <p:nvPr/>
        </p:nvSpPr>
        <p:spPr>
          <a:xfrm>
            <a:off x="1116038" y="1874924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186945B-2715-A516-E1EB-5D90F1707A2F}"/>
              </a:ext>
            </a:extLst>
          </p:cNvPr>
          <p:cNvSpPr/>
          <p:nvPr/>
        </p:nvSpPr>
        <p:spPr>
          <a:xfrm>
            <a:off x="1023943" y="4619590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1766E7E-A881-33E5-5296-72967EFC5E9B}"/>
              </a:ext>
            </a:extLst>
          </p:cNvPr>
          <p:cNvSpPr txBox="1"/>
          <p:nvPr/>
        </p:nvSpPr>
        <p:spPr>
          <a:xfrm>
            <a:off x="2774014" y="1996072"/>
            <a:ext cx="533098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amenaza por no hacer lo que le dice, como trabajar para esa persona o tener relaciones sexuales con ella u otras personas a cambio de dinero u otros regalos.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EF3E37C-0D3B-0F5F-1195-F211FBC487BF}"/>
              </a:ext>
            </a:extLst>
          </p:cNvPr>
          <p:cNvSpPr txBox="1"/>
          <p:nvPr/>
        </p:nvSpPr>
        <p:spPr>
          <a:xfrm flipH="1">
            <a:off x="4919737" y="3421409"/>
            <a:ext cx="511845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pide que empiece a vestirse de manera más provocativa para ir a fiestas o salir en público, con el fin de atraer atención y participar en actos sexuales.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518B7B9C-0204-FBCA-7462-5AD5D891F4AE}"/>
              </a:ext>
            </a:extLst>
          </p:cNvPr>
          <p:cNvSpPr txBox="1"/>
          <p:nvPr/>
        </p:nvSpPr>
        <p:spPr>
          <a:xfrm>
            <a:off x="2669878" y="4805115"/>
            <a:ext cx="511845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una amistad (o cualquier persona) le dice que hay una manera rápida de ganar dinero, como “salir” con hombres o mujeres adultas.</a:t>
            </a:r>
          </a:p>
        </p:txBody>
      </p:sp>
    </p:spTree>
    <p:extLst>
      <p:ext uri="{BB962C8B-B14F-4D97-AF65-F5344CB8AC3E}">
        <p14:creationId xmlns:p14="http://schemas.microsoft.com/office/powerpoint/2010/main" val="2913318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E1F4C-F82E-4BBA-2361-C6E2A063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A8792C1A-26EE-FD92-9040-F9FC7E1F9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8CC45AE7-439F-07E0-A78A-619E8438CC90}"/>
              </a:ext>
            </a:extLst>
          </p:cNvPr>
          <p:cNvGrpSpPr/>
          <p:nvPr/>
        </p:nvGrpSpPr>
        <p:grpSpPr>
          <a:xfrm>
            <a:off x="716147" y="4334502"/>
            <a:ext cx="7817529" cy="1954902"/>
            <a:chOff x="820285" y="1589836"/>
            <a:chExt cx="7817529" cy="1954902"/>
          </a:xfrm>
        </p:grpSpPr>
        <p:sp>
          <p:nvSpPr>
            <p:cNvPr id="25" name="Rectángulo redondeado 24">
              <a:extLst>
                <a:ext uri="{FF2B5EF4-FFF2-40B4-BE49-F238E27FC236}">
                  <a16:creationId xmlns:a16="http://schemas.microsoft.com/office/drawing/2014/main" id="{0C2C1333-C6AE-EBA0-7D90-FB6B59755B9E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27683956-F8B4-7976-E080-D5E793575081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C9E7185-76F2-ECC1-0128-72E0257A9471}"/>
              </a:ext>
            </a:extLst>
          </p:cNvPr>
          <p:cNvGrpSpPr/>
          <p:nvPr/>
        </p:nvGrpSpPr>
        <p:grpSpPr>
          <a:xfrm rot="10800000">
            <a:off x="4271849" y="3007677"/>
            <a:ext cx="7817529" cy="1954902"/>
            <a:chOff x="820285" y="1589836"/>
            <a:chExt cx="7817529" cy="1954902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716F8063-BBFD-9C1B-7C8F-99A31D796101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2D939FE3-969B-835D-6F12-18E79AD76829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3CEBBBF-6D3E-4B5E-79C3-090059640EA3}"/>
              </a:ext>
            </a:extLst>
          </p:cNvPr>
          <p:cNvGrpSpPr/>
          <p:nvPr/>
        </p:nvGrpSpPr>
        <p:grpSpPr>
          <a:xfrm>
            <a:off x="820285" y="1589836"/>
            <a:ext cx="7817529" cy="1954902"/>
            <a:chOff x="820285" y="1589836"/>
            <a:chExt cx="7817529" cy="1954902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D12E56B0-2B14-E9B1-BD1D-D6FB1FAEA997}"/>
                </a:ext>
              </a:extLst>
            </p:cNvPr>
            <p:cNvSpPr/>
            <p:nvPr/>
          </p:nvSpPr>
          <p:spPr>
            <a:xfrm>
              <a:off x="2009187" y="1949986"/>
              <a:ext cx="6628627" cy="1250600"/>
            </a:xfrm>
            <a:prstGeom prst="roundRect">
              <a:avLst>
                <a:gd name="adj" fmla="val 50000"/>
              </a:avLst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99824E5A-D2DB-42B0-3363-F170745A547F}"/>
                </a:ext>
              </a:extLst>
            </p:cNvPr>
            <p:cNvSpPr/>
            <p:nvPr/>
          </p:nvSpPr>
          <p:spPr>
            <a:xfrm>
              <a:off x="820285" y="1589836"/>
              <a:ext cx="1953731" cy="1954902"/>
            </a:xfrm>
            <a:prstGeom prst="ellipse">
              <a:avLst/>
            </a:prstGeom>
            <a:solidFill>
              <a:srgbClr val="F443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2F47350-C429-FAED-F0D0-33BBB272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Identifique los riesgos: Banderas Rojas</a:t>
            </a:r>
            <a:endParaRPr lang="en-US" sz="3200" noProof="0" dirty="0">
              <a:latin typeface="Poppins" pitchFamily="2" charset="77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E119365-08C5-D97D-CC98-07E1992A9616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7858E4-4D3D-EF7D-7105-C714725CB35F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E78D2161-09F8-6B55-5364-03361C1FC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D58C7523-57C8-534B-D2E9-FCA663A0B333}"/>
              </a:ext>
            </a:extLst>
          </p:cNvPr>
          <p:cNvSpPr/>
          <p:nvPr/>
        </p:nvSpPr>
        <p:spPr>
          <a:xfrm flipH="1">
            <a:off x="10431400" y="3278555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3864DC1-9C7C-B041-327C-2FC440559F91}"/>
              </a:ext>
            </a:extLst>
          </p:cNvPr>
          <p:cNvSpPr/>
          <p:nvPr/>
        </p:nvSpPr>
        <p:spPr>
          <a:xfrm>
            <a:off x="1116038" y="1874924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83E57A52-A704-B56A-8861-AE31D8458FC0}"/>
              </a:ext>
            </a:extLst>
          </p:cNvPr>
          <p:cNvSpPr/>
          <p:nvPr/>
        </p:nvSpPr>
        <p:spPr>
          <a:xfrm>
            <a:off x="1023943" y="4619590"/>
            <a:ext cx="1362223" cy="1384725"/>
          </a:xfrm>
          <a:custGeom>
            <a:avLst/>
            <a:gdLst/>
            <a:ahLst/>
            <a:cxnLst/>
            <a:rect l="l" t="t" r="r" b="b"/>
            <a:pathLst>
              <a:path w="2043335" h="2077088">
                <a:moveTo>
                  <a:pt x="0" y="0"/>
                </a:moveTo>
                <a:lnTo>
                  <a:pt x="2043335" y="0"/>
                </a:lnTo>
                <a:lnTo>
                  <a:pt x="2043335" y="2077088"/>
                </a:lnTo>
                <a:lnTo>
                  <a:pt x="0" y="207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9B24F7B-EC96-A0F2-CC40-567ECF762EA9}"/>
              </a:ext>
            </a:extLst>
          </p:cNvPr>
          <p:cNvSpPr txBox="1"/>
          <p:nvPr/>
        </p:nvSpPr>
        <p:spPr>
          <a:xfrm>
            <a:off x="2774014" y="2151789"/>
            <a:ext cx="533098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usted empieza a faltar a la escuela porque asiste a fiestas o actividades durante el horario educativo.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F973FBC-0DDC-B782-7B3C-711A828C183F}"/>
              </a:ext>
            </a:extLst>
          </p:cNvPr>
          <p:cNvSpPr txBox="1"/>
          <p:nvPr/>
        </p:nvSpPr>
        <p:spPr>
          <a:xfrm flipH="1">
            <a:off x="4913050" y="3534963"/>
            <a:ext cx="51184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dirty="0">
                <a:latin typeface="Poppins" pitchFamily="2" charset="77"/>
                <a:cs typeface="Poppins" pitchFamily="2" charset="77"/>
              </a:rPr>
              <a:t>Si alguien le invita a una fiesta donde ve a muchas otras chicas y chicos de su edad con hombres o mujeres mayores.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A34C492-7EBA-2243-E735-C5EF2075BC55}"/>
              </a:ext>
            </a:extLst>
          </p:cNvPr>
          <p:cNvSpPr txBox="1"/>
          <p:nvPr/>
        </p:nvSpPr>
        <p:spPr>
          <a:xfrm>
            <a:off x="2880278" y="4826399"/>
            <a:ext cx="511845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s-CR" dirty="0">
                <a:latin typeface="Poppins" pitchFamily="2" charset="77"/>
                <a:cs typeface="Poppins" pitchFamily="2" charset="77"/>
              </a:rPr>
              <a:t>Si alguien le invita a un lugar donde hay una cantidad excesiva de cámaras u otras medidas de seguridad y usted no es libre de salir.</a:t>
            </a:r>
          </a:p>
          <a:p>
            <a:pPr defTabSz="609630"/>
            <a:endParaRPr lang="en-US" sz="1800" spc="109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106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146DE-B895-6F85-5161-3FB87FA78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F3A8F3-F9E8-E751-4820-5A50203F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400" noProof="0" dirty="0">
                <a:latin typeface="Poppins" pitchFamily="2" charset="77"/>
              </a:rPr>
              <a:t>¿Cómo obtener ayuda?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7B778216-F5C4-C273-EDF4-A6C93B3D3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29EFD57A-66C9-0F47-E5F9-996EADDBCA45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3A7887-8924-BEF9-BAE4-865D9675B26F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C76A6D7-413F-DCFD-DDA3-499B1889C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67A65E0-EB97-97E0-A701-DE990CF3E76C}"/>
              </a:ext>
            </a:extLst>
          </p:cNvPr>
          <p:cNvSpPr txBox="1"/>
          <p:nvPr/>
        </p:nvSpPr>
        <p:spPr>
          <a:xfrm>
            <a:off x="851805" y="1576163"/>
            <a:ext cx="106952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Si necesita ayuda, puede acudir a una persona adulta de confianza, como su madre o padre, docente, orientador(a), médico(a) o enfermero(a).</a:t>
            </a:r>
          </a:p>
          <a:p>
            <a:endParaRPr lang="en-US" sz="2200" noProof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16097FD-F011-670A-0143-43E90F19FC91}"/>
              </a:ext>
            </a:extLst>
          </p:cNvPr>
          <p:cNvSpPr txBox="1">
            <a:spLocks/>
          </p:cNvSpPr>
          <p:nvPr/>
        </p:nvSpPr>
        <p:spPr>
          <a:xfrm>
            <a:off x="1117678" y="2862997"/>
            <a:ext cx="3144079" cy="3406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ES_tradnl" sz="2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Las niñas, niños y adolescentes víctimas de trata en Costa Rica tienen acceso a diferentes formas de protección y apoyo.</a:t>
            </a:r>
            <a:endParaRPr lang="es-ES_tradnl" sz="22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endParaRPr lang="en-US" sz="22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55855F53-C6E4-917A-6113-584EBE874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673" y="2392348"/>
            <a:ext cx="5457687" cy="30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40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C1AD15-AA2C-EDC1-CA5E-2A491AE2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F4287-0674-D98B-15CA-1D307878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400" dirty="0">
                <a:latin typeface="Poppins" pitchFamily="2" charset="77"/>
                <a:cs typeface="Poppins" pitchFamily="2" charset="77"/>
              </a:rPr>
              <a:t>En caso de emergencia, llame al 9-1-1</a:t>
            </a:r>
            <a:endParaRPr lang="en-US" sz="3400" noProof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06013CB-47D9-5310-B7D8-7AEAFE13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AB0441D-A3F8-6533-82B1-60C0C9000872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5AA226-5E0B-BAC2-6E7B-0011323E3110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50D0A2E-D347-D720-1995-C2FCE2CD5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57B755F-1A7D-0CEE-A121-F3CFECEF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370"/>
            <a:ext cx="6546011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_tradnl" sz="21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Una emergencia es cuando alguien necesita ayuda inmediata.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_tradnl" sz="21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sz="21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Por ejemplo: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_tradnl" sz="21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No se siente segura(o)
Está herido(a) físicamente
Alguien le está amenazando 
Cree que es víctima de la trata de personas
Alguien que conoce podría ser víctima de trata</a:t>
            </a:r>
            <a:endParaRPr lang="es-ES_tradnl" sz="21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endParaRPr lang="en-US" sz="21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Picture 7" descr="A phone with a pink bubble and white text&#10;&#10;Description automatically generated">
            <a:extLst>
              <a:ext uri="{FF2B5EF4-FFF2-40B4-BE49-F238E27FC236}">
                <a16:creationId xmlns:a16="http://schemas.microsoft.com/office/drawing/2014/main" id="{763ED014-D05D-C506-30F1-ADD2CFCA7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933" y="1613618"/>
            <a:ext cx="3794867" cy="44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60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DCFCE-9CA6-42E3-6BC1-9733869E9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9019EB-7A63-04EB-F71E-978CFC8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400" dirty="0">
                <a:latin typeface="Poppins" pitchFamily="2" charset="77"/>
                <a:cs typeface="Poppins" pitchFamily="2" charset="77"/>
              </a:rPr>
              <a:t>Equipo de Respuesta Inmediata (ERI)</a:t>
            </a:r>
            <a:endParaRPr lang="en-US" sz="3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B67A074-EF20-3D90-9B4F-CC1DD9AE2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C2C0F049-E771-40A4-25EC-D903FB81033D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49AA62-9720-BCE5-A785-79B01413181E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EBEDA48-1533-3897-B2AE-360DC29BC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EF96875-7C38-24D6-DCE1-6168E763A015}"/>
              </a:ext>
            </a:extLst>
          </p:cNvPr>
          <p:cNvSpPr txBox="1">
            <a:spLocks/>
          </p:cNvSpPr>
          <p:nvPr/>
        </p:nvSpPr>
        <p:spPr>
          <a:xfrm>
            <a:off x="1081414" y="1724363"/>
            <a:ext cx="10272386" cy="16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ES_tradnl" sz="2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Escriba al WhatsApp del Equipo de Respuesta Inmediata (ERI) si usted o alguien que usted conoce podría ser víctima de trata de personas. ERI es responsable de identificar y asistir a cualquier persona que pueda ser víctima de trata en Costa Rica.</a:t>
            </a:r>
            <a:endParaRPr lang="es-ES_tradnl" sz="2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67F8731-CB47-F31F-8B6B-E4B137A295D4}"/>
              </a:ext>
            </a:extLst>
          </p:cNvPr>
          <p:cNvSpPr/>
          <p:nvPr/>
        </p:nvSpPr>
        <p:spPr>
          <a:xfrm>
            <a:off x="1872345" y="3811868"/>
            <a:ext cx="7679869" cy="1847192"/>
          </a:xfrm>
          <a:custGeom>
            <a:avLst/>
            <a:gdLst/>
            <a:ahLst/>
            <a:cxnLst/>
            <a:rect l="l" t="t" r="r" b="b"/>
            <a:pathLst>
              <a:path w="11260791" h="2552446">
                <a:moveTo>
                  <a:pt x="0" y="0"/>
                </a:moveTo>
                <a:lnTo>
                  <a:pt x="11260791" y="0"/>
                </a:lnTo>
                <a:lnTo>
                  <a:pt x="11260791" y="2552446"/>
                </a:lnTo>
                <a:lnTo>
                  <a:pt x="0" y="255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AC7EB7-A19B-C8F1-C37D-8925BFE95110}"/>
              </a:ext>
            </a:extLst>
          </p:cNvPr>
          <p:cNvSpPr txBox="1"/>
          <p:nvPr/>
        </p:nvSpPr>
        <p:spPr>
          <a:xfrm>
            <a:off x="4212771" y="4159267"/>
            <a:ext cx="6106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EFFFF"/>
                </a:solidFill>
                <a:latin typeface="Poppins" pitchFamily="2" charset="77"/>
                <a:cs typeface="Poppins" pitchFamily="2" charset="77"/>
              </a:rPr>
              <a:t>6303-7234</a:t>
            </a:r>
            <a:endParaRPr lang="es-CR" sz="6000" dirty="0"/>
          </a:p>
        </p:txBody>
      </p:sp>
    </p:spTree>
    <p:extLst>
      <p:ext uri="{BB962C8B-B14F-4D97-AF65-F5344CB8AC3E}">
        <p14:creationId xmlns:p14="http://schemas.microsoft.com/office/powerpoint/2010/main" val="2834714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F1BD5-681F-F010-014F-2392503DE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78342C-07EA-162D-F37F-1F30C380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400" dirty="0">
                <a:latin typeface="Poppins" pitchFamily="2" charset="77"/>
                <a:cs typeface="Poppins" pitchFamily="2" charset="77"/>
              </a:rPr>
              <a:t>Puede llamar al PANI para pedir ayuda</a:t>
            </a:r>
            <a:endParaRPr lang="en-US" sz="3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49268788-8A47-85F9-33FD-9C6C2966D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91B4158F-4BEC-12B5-524B-DBB36DEC186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565269-7B76-2622-4C04-D9A96EF950C5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F0BF893-6155-9874-2256-E6523A93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4A4972B-53FD-A6D9-59BA-EDB1CBE31B65}"/>
              </a:ext>
            </a:extLst>
          </p:cNvPr>
          <p:cNvSpPr txBox="1"/>
          <p:nvPr/>
        </p:nvSpPr>
        <p:spPr>
          <a:xfrm>
            <a:off x="4212771" y="4159267"/>
            <a:ext cx="6106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EFFFF"/>
                </a:solidFill>
                <a:latin typeface="Poppins" pitchFamily="2" charset="77"/>
                <a:cs typeface="Poppins" pitchFamily="2" charset="77"/>
              </a:rPr>
              <a:t>6303-7234</a:t>
            </a:r>
            <a:endParaRPr lang="es-CR" sz="600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232E7CF-1C42-367C-7566-CF798670B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7813" y="156326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_tradnl" sz="2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Puede llamar al PANI (Patronato Nacional de la Infancia), que es la institución gubernamental responsable de proteger y ayudar a todas las niñas, niños y adolescentes de Costa Rica.</a:t>
            </a:r>
            <a:endParaRPr lang="en-US" sz="26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45BB2F-1CC4-8C2F-AACF-714305F5E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259" y="3179209"/>
            <a:ext cx="7877481" cy="25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CB225-16C3-FA91-23FC-724F8BF1B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64D865-7BF3-18BC-C6AD-BF12B3BD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latin typeface="Poppins" pitchFamily="2" charset="77"/>
              </a:rPr>
              <a:t>Directorio de Servicios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CDD3079-5BD6-AFEC-C9FA-3334E4B8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22D2830-E8D9-1DF9-3180-E129AC54D2F4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98BC74-ABF3-6F8D-F48B-D692FA9E4E66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F634C5D-5095-3727-6FEE-CD39D90F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4D91FB1-436E-45DE-62E0-353EB5D5B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793058"/>
            <a:ext cx="7772400" cy="43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64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01B39-466D-4B08-AFD6-082BF6C12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83D2D5-673A-A7BA-0AB0-576C835E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CR" sz="2800" dirty="0">
                <a:latin typeface="Poppins" pitchFamily="2" charset="77"/>
                <a:cs typeface="Poppins" pitchFamily="2" charset="77"/>
              </a:rPr>
              <a:t>Actividad de cierre: Lo que toda persona</a:t>
            </a:r>
            <a:br>
              <a:rPr lang="es-CR" sz="2800" dirty="0">
                <a:latin typeface="Poppins" pitchFamily="2" charset="77"/>
                <a:cs typeface="Poppins" pitchFamily="2" charset="77"/>
              </a:rPr>
            </a:br>
            <a:r>
              <a:rPr lang="es-CR" sz="2800" dirty="0">
                <a:latin typeface="Poppins" pitchFamily="2" charset="77"/>
                <a:cs typeface="Poppins" pitchFamily="2" charset="77"/>
              </a:rPr>
              <a:t>adolescente debe saber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1F3700BF-61C0-67D0-88EC-9536E220A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CA4A7FC8-F7BB-9945-ACB7-10A59453D833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EE3EC3-6C6C-DA42-4E8D-D69F29A18161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CFC5DA6-EFE6-D419-B327-C934DB4DB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8" name="Picture 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A671E39-428F-4476-2FF4-D2A7D119A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836" y="1972555"/>
            <a:ext cx="77724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13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3FF1-D82C-3AF0-7285-74D8CAD5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4FA57D1C-6EAD-D07A-C9EB-0587261E4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EC48EE-7332-A0AE-3823-F52862438950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444356-7C09-E309-CFDA-B5EA90DA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69" y="445307"/>
            <a:ext cx="10515600" cy="885647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4000" noProof="0" dirty="0" err="1">
                <a:solidFill>
                  <a:schemeClr val="bg1"/>
                </a:solidFill>
                <a:effectLst/>
                <a:latin typeface="Poppins" pitchFamily="2" charset="77"/>
                <a:ea typeface="Optima" panose="02000503060000020004" pitchFamily="2" charset="0"/>
                <a:cs typeface="Poppins" pitchFamily="2" charset="77"/>
              </a:rPr>
              <a:t>IACTjoven</a:t>
            </a:r>
            <a:r>
              <a:rPr lang="en-US" sz="4000" noProof="0" dirty="0">
                <a:solidFill>
                  <a:schemeClr val="bg1"/>
                </a:solidFill>
                <a:effectLst/>
                <a:latin typeface="Poppins" pitchFamily="2" charset="77"/>
                <a:ea typeface="Optima" panose="02000503060000020004" pitchFamily="2" charset="0"/>
                <a:cs typeface="Poppins" pitchFamily="2" charset="77"/>
              </a:rPr>
              <a:t> </a:t>
            </a:r>
            <a:endParaRPr lang="en-US" sz="4000" strike="sngStrike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556EF788-DA18-FA3C-776B-99CB300A5642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622CDA-484B-F90F-8F6B-27FFF36B2530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65E6CB6-27CD-13C7-AAEF-CE36850DE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12" name="Picture 10" descr="A computer screen with a message&#10;&#10;AI-generated content may be incorrect.">
            <a:extLst>
              <a:ext uri="{FF2B5EF4-FFF2-40B4-BE49-F238E27FC236}">
                <a16:creationId xmlns:a16="http://schemas.microsoft.com/office/drawing/2014/main" id="{9B8E1978-907D-BFC8-98E5-CFE333247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94" y="1330954"/>
            <a:ext cx="7167731" cy="480370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E4B86CD-A803-C6B7-AAFD-52CA3801BAB8}"/>
              </a:ext>
            </a:extLst>
          </p:cNvPr>
          <p:cNvSpPr txBox="1"/>
          <p:nvPr/>
        </p:nvSpPr>
        <p:spPr>
          <a:xfrm>
            <a:off x="6070169" y="4851679"/>
            <a:ext cx="602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Poppins" pitchFamily="2" charset="77"/>
                <a:cs typeface="Poppins" pitchFamily="2" charset="77"/>
              </a:rPr>
              <a:t>iactjoven.warnathgroup.com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94B075B-D8F2-8575-0029-E1D029E2B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575" y="1975760"/>
            <a:ext cx="2615754" cy="25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08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ED6289-49CA-CB93-32DA-A8E8B9DF99C6}"/>
              </a:ext>
            </a:extLst>
          </p:cNvPr>
          <p:cNvSpPr/>
          <p:nvPr/>
        </p:nvSpPr>
        <p:spPr>
          <a:xfrm>
            <a:off x="0" y="0"/>
            <a:ext cx="12192000" cy="2357610"/>
          </a:xfrm>
          <a:prstGeom prst="rect">
            <a:avLst/>
          </a:prstGeom>
          <a:solidFill>
            <a:srgbClr val="0A6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99F30-748A-3767-A486-EE539290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23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Poppins" pitchFamily="2" charset="77"/>
                <a:cs typeface="Poppins" pitchFamily="2" charset="77"/>
              </a:rPr>
              <a:t>¡Gracias!</a:t>
            </a:r>
            <a:endParaRPr lang="en-US" sz="4800" noProof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Picture 15" descr="A map of the warmath group&#10;&#10;Description automatically generated">
            <a:extLst>
              <a:ext uri="{FF2B5EF4-FFF2-40B4-BE49-F238E27FC236}">
                <a16:creationId xmlns:a16="http://schemas.microsoft.com/office/drawing/2014/main" id="{321DC331-EF26-FD20-6303-B2994BBB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409" y="2198498"/>
            <a:ext cx="5952781" cy="2604342"/>
          </a:xfrm>
          <a:prstGeom prst="rect">
            <a:avLst/>
          </a:prstGeom>
        </p:spPr>
      </p:pic>
      <p:pic>
        <p:nvPicPr>
          <p:cNvPr id="19" name="Picture 18" descr="A green and blue triangle&#10;&#10;Description automatically generated">
            <a:extLst>
              <a:ext uri="{FF2B5EF4-FFF2-40B4-BE49-F238E27FC236}">
                <a16:creationId xmlns:a16="http://schemas.microsoft.com/office/drawing/2014/main" id="{1AF24C62-E46A-A904-65F3-4D56EB21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" y="-5542"/>
            <a:ext cx="12192001" cy="81110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DB1A7E4F-2F59-5D87-0E1C-1C2220253D91}"/>
              </a:ext>
            </a:extLst>
          </p:cNvPr>
          <p:cNvSpPr txBox="1"/>
          <p:nvPr/>
        </p:nvSpPr>
        <p:spPr>
          <a:xfrm>
            <a:off x="1577860" y="5279340"/>
            <a:ext cx="8956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noProof="0">
                <a:latin typeface="Poppins" pitchFamily="2" charset="77"/>
                <a:cs typeface="Poppins" pitchFamily="2" charset="77"/>
              </a:rPr>
              <a:t>Innovaciones en el abordaje contra la trata de niñas, niños y adolescentes (IACT)</a:t>
            </a:r>
          </a:p>
        </p:txBody>
      </p:sp>
    </p:spTree>
    <p:extLst>
      <p:ext uri="{BB962C8B-B14F-4D97-AF65-F5344CB8AC3E}">
        <p14:creationId xmlns:p14="http://schemas.microsoft.com/office/powerpoint/2010/main" val="3548780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12959-672D-5678-BBB7-331FC8AC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38F224-728B-FA96-1E3E-1FF34918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</a:rPr>
              <a:t>¿Qué es la trata de personas?</a:t>
            </a:r>
            <a:endParaRPr lang="es-ES_tradnl" sz="3600" b="1" noProof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67C80733-A3BA-85F8-BB31-4A0965ED9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051E63A-E7C0-78DA-1B3E-49D98D58B3E4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E9352-45C9-BAFA-383D-C92C37B83BCF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40A14751-3E3A-D7D6-A76B-D30DDE4DD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2D4F22-65EA-E3CE-136A-A69505893B86}"/>
              </a:ext>
            </a:extLst>
          </p:cNvPr>
          <p:cNvSpPr txBox="1"/>
          <p:nvPr/>
        </p:nvSpPr>
        <p:spPr>
          <a:xfrm>
            <a:off x="838200" y="1513853"/>
            <a:ext cx="105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800" noProof="0" dirty="0">
                <a:solidFill>
                  <a:schemeClr val="bg1"/>
                </a:solidFill>
                <a:latin typeface="Poppins" pitchFamily="2" charset="77"/>
              </a:rPr>
              <a:t>A child or adolescent is a victim of trafficking when someone recruits them or takes them somewhere or offers them things (such as money, food, gifts)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08E0DF-DCFC-8D30-8FA1-8C9E7255DF93}"/>
              </a:ext>
            </a:extLst>
          </p:cNvPr>
          <p:cNvSpPr txBox="1"/>
          <p:nvPr/>
        </p:nvSpPr>
        <p:spPr>
          <a:xfrm>
            <a:off x="2828692" y="5991822"/>
            <a:ext cx="888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And then is exploited for the benefit of another person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5FADF19-4613-C077-EB5A-7A9A3195A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031" y="1632795"/>
            <a:ext cx="9095521" cy="42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1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6BD71F-DF5D-613A-B7CE-AA953594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¿Qué es la trata de niñas, niños y adolescentes</a:t>
            </a:r>
            <a:r>
              <a:rPr lang="es-ES_tradnl" sz="3200" noProof="0" dirty="0">
                <a:latin typeface="Poppins" pitchFamily="2" charset="77"/>
              </a:rPr>
              <a:t>?</a:t>
            </a:r>
            <a:endParaRPr lang="es-ES_tradnl" sz="3600" b="1" noProof="0" dirty="0">
              <a:latin typeface="Avenir Book" panose="02000503020000020003" pitchFamily="2" charset="0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21B674CE-B82A-A117-8461-49941024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C4109FE9-6EDA-2C48-DFA6-27A4C9CBC16A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819CCD-F74F-00CA-3607-897FC3CAC4A8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88C21FA-2837-B56D-4A11-DAA40E733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F6078E-C1A0-193C-DB12-9D92E48D8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751" y="1824123"/>
            <a:ext cx="6423804" cy="42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13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9C013-E17A-8DB5-55B9-55866C6E8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B6C980F-A4A4-4287-769F-F1C19D6F8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DB1ADDA-0D02-8E83-5447-72F6957551F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EA17A-5586-28FB-88F1-928F66C7A3F2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EE38C44-0A12-9A2C-0FCB-566724179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E23BFAF-8D60-4364-191B-D367077FD37C}"/>
              </a:ext>
            </a:extLst>
          </p:cNvPr>
          <p:cNvSpPr txBox="1"/>
          <p:nvPr/>
        </p:nvSpPr>
        <p:spPr>
          <a:xfrm>
            <a:off x="838200" y="1513853"/>
            <a:ext cx="105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800" noProof="0" dirty="0">
                <a:solidFill>
                  <a:schemeClr val="bg1"/>
                </a:solidFill>
                <a:latin typeface="Poppins" pitchFamily="2" charset="77"/>
              </a:rPr>
              <a:t>A child or adolescent is a victim of trafficking when someone recruits them or takes them somewhere or offers them things (such as money, food, gifts)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8B323A-D512-1E70-26EB-77808B066882}"/>
              </a:ext>
            </a:extLst>
          </p:cNvPr>
          <p:cNvSpPr txBox="1"/>
          <p:nvPr/>
        </p:nvSpPr>
        <p:spPr>
          <a:xfrm>
            <a:off x="2828692" y="5991822"/>
            <a:ext cx="888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And then is exploited for the benefit of another person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D7537FC-1950-89C0-B426-38962CF9E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89" y="1798459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s-ES_tradnl" sz="3000" dirty="0">
                <a:latin typeface="Poppins" pitchFamily="2" charset="77"/>
                <a:cs typeface="Poppins" pitchFamily="2" charset="77"/>
              </a:rPr>
              <a:t>Una niña, niño o adolescente es víctima de trata cuando alguien lo recluta o lo lleva a algún lugar o le ofrece cosas (como dinero, comida, regalos)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s-ES_tradnl" sz="30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para que hagan lo que la persona quiere, como trabajos para los que son demasiado jóvenes o cosas sexuales o cometer delitos como vender drogas.</a:t>
            </a:r>
            <a:endParaRPr lang="es-ES_tradnl" sz="32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190671F1-9133-02D3-9739-913DC421A32C}"/>
              </a:ext>
            </a:extLst>
          </p:cNvPr>
          <p:cNvSpPr/>
          <p:nvPr/>
        </p:nvSpPr>
        <p:spPr>
          <a:xfrm>
            <a:off x="677472" y="3310250"/>
            <a:ext cx="1770327" cy="1221242"/>
          </a:xfrm>
          <a:custGeom>
            <a:avLst/>
            <a:gdLst/>
            <a:ahLst/>
            <a:cxnLst/>
            <a:rect l="l" t="t" r="r" b="b"/>
            <a:pathLst>
              <a:path w="2805113" h="1718132">
                <a:moveTo>
                  <a:pt x="0" y="0"/>
                </a:moveTo>
                <a:lnTo>
                  <a:pt x="2805112" y="0"/>
                </a:lnTo>
                <a:lnTo>
                  <a:pt x="2805112" y="1718132"/>
                </a:lnTo>
                <a:lnTo>
                  <a:pt x="0" y="1718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7927D23-8C78-26C3-FD8A-1DC85E485C70}"/>
              </a:ext>
            </a:extLst>
          </p:cNvPr>
          <p:cNvSpPr/>
          <p:nvPr/>
        </p:nvSpPr>
        <p:spPr>
          <a:xfrm>
            <a:off x="3044561" y="3298026"/>
            <a:ext cx="1410697" cy="1385726"/>
          </a:xfrm>
          <a:custGeom>
            <a:avLst/>
            <a:gdLst/>
            <a:ahLst/>
            <a:cxnLst/>
            <a:rect l="l" t="t" r="r" b="b"/>
            <a:pathLst>
              <a:path w="1992744" h="1786224">
                <a:moveTo>
                  <a:pt x="0" y="0"/>
                </a:moveTo>
                <a:lnTo>
                  <a:pt x="1992745" y="0"/>
                </a:lnTo>
                <a:lnTo>
                  <a:pt x="1992745" y="1786223"/>
                </a:lnTo>
                <a:lnTo>
                  <a:pt x="0" y="178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pic>
        <p:nvPicPr>
          <p:cNvPr id="13" name="Picture 28" descr="A menu with pictures of food and drinks&#10;&#10;Description automatically generated">
            <a:extLst>
              <a:ext uri="{FF2B5EF4-FFF2-40B4-BE49-F238E27FC236}">
                <a16:creationId xmlns:a16="http://schemas.microsoft.com/office/drawing/2014/main" id="{8246C6F4-21B8-B498-8FE5-A0C156D3C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939" y="3069971"/>
            <a:ext cx="2095500" cy="1701800"/>
          </a:xfrm>
          <a:prstGeom prst="rect">
            <a:avLst/>
          </a:prstGeom>
        </p:spPr>
      </p:pic>
      <p:pic>
        <p:nvPicPr>
          <p:cNvPr id="14" name="Picture 30" descr="A blue box with a pink ribbon&#10;&#10;Description automatically generated">
            <a:extLst>
              <a:ext uri="{FF2B5EF4-FFF2-40B4-BE49-F238E27FC236}">
                <a16:creationId xmlns:a16="http://schemas.microsoft.com/office/drawing/2014/main" id="{D374B5C3-D4D4-8F7C-E528-837E8F9BA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2769" y="3259744"/>
            <a:ext cx="1650056" cy="1391613"/>
          </a:xfrm>
          <a:prstGeom prst="rect">
            <a:avLst/>
          </a:prstGeom>
        </p:spPr>
      </p:pic>
      <p:pic>
        <p:nvPicPr>
          <p:cNvPr id="15" name="Picture 32" descr="A pair of blue earrings&#10;&#10;Description automatically generated">
            <a:extLst>
              <a:ext uri="{FF2B5EF4-FFF2-40B4-BE49-F238E27FC236}">
                <a16:creationId xmlns:a16="http://schemas.microsoft.com/office/drawing/2014/main" id="{DE6E97D1-76EB-E5A2-838A-27013AEB3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5350" y="3155950"/>
            <a:ext cx="1282700" cy="13589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5170F9C4-9905-F538-7C5B-6076C028938B}"/>
              </a:ext>
            </a:extLst>
          </p:cNvPr>
          <p:cNvSpPr txBox="1">
            <a:spLocks/>
          </p:cNvSpPr>
          <p:nvPr/>
        </p:nvSpPr>
        <p:spPr>
          <a:xfrm>
            <a:off x="990600" y="5998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>
                <a:solidFill>
                  <a:schemeClr val="bg1"/>
                </a:solidFill>
                <a:latin typeface="Poppins" pitchFamily="2" charset="77"/>
              </a:rPr>
              <a:t>¿Qué es la trata de niñas, niños y adolescentes?</a:t>
            </a:r>
            <a:endParaRPr lang="es-ES_tradnl" sz="36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4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0F609-49F3-5BBD-BDE4-2F7B96C9F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628B30-23A9-BE92-A443-E2FA9F90C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32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 dirty="0">
                <a:solidFill>
                  <a:schemeClr val="bg1"/>
                </a:solidFill>
                <a:latin typeface="Poppins" pitchFamily="2" charset="77"/>
              </a:rPr>
              <a:t>Fines de la trata de personas: Explotación sexual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55E2C5BB-DD9F-168E-4E5D-905A08E24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D52E5882-2A16-BFE7-0834-C44EC0D5FDE0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318179-C98F-332C-9A35-76EFD62F4E14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EB24D377-C492-5F2C-FB57-5F465BD43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CA289A7-3CC7-7D05-9A38-582DD3CE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9" y="2112614"/>
            <a:ext cx="3016947" cy="301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5F0E85E-3F64-CDD1-40B7-6FBFC67DD5B0}"/>
              </a:ext>
            </a:extLst>
          </p:cNvPr>
          <p:cNvSpPr txBox="1"/>
          <p:nvPr/>
        </p:nvSpPr>
        <p:spPr>
          <a:xfrm>
            <a:off x="3710567" y="1270575"/>
            <a:ext cx="804839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CR" dirty="0">
                <a:latin typeface="Poppins" pitchFamily="2" charset="77"/>
                <a:cs typeface="Poppins" pitchFamily="2" charset="77"/>
              </a:rPr>
              <a:t>Se produce cuando una persona es persuadida, presionada, manipulada, engañada u obligada a mantener relaciones sexuales o a participar en actividades relacionadas con el sexo para beneficiar a otra persona. Esta forma de trata puede darse en persona o en línea (por ejemplo, a través de las redes sociales, chats o incluso videojuegos).</a:t>
            </a:r>
          </a:p>
          <a:p>
            <a:pPr fontAlgn="base"/>
            <a:r>
              <a:rPr lang="en-US" sz="1900" noProof="0" dirty="0">
                <a:latin typeface="Poppins" pitchFamily="2" charset="77"/>
                <a:cs typeface="Poppins" pitchFamily="2" charset="77"/>
              </a:rPr>
              <a:t>
</a:t>
            </a:r>
            <a:r>
              <a:rPr lang="es-CR" dirty="0">
                <a:latin typeface="Poppins" pitchFamily="2" charset="77"/>
                <a:cs typeface="Poppins" pitchFamily="2" charset="77"/>
              </a:rPr>
              <a:t>No es necesario que se intercambie dinero para que se produzca la explotación sexual. El intercambio puede consistir en regalos, drogas, alcohol, un lugar donde alojarse, comida o ventajas como estatus, afecto o protección a cambio de sexo o cualquier actividad de naturaleza sexual.</a:t>
            </a:r>
          </a:p>
          <a:p>
            <a:pPr fontAlgn="base"/>
            <a:endParaRPr lang="es-CR" dirty="0">
              <a:latin typeface="Poppins" pitchFamily="2" charset="77"/>
              <a:cs typeface="Poppins" pitchFamily="2" charset="77"/>
            </a:endParaRPr>
          </a:p>
          <a:p>
            <a:pPr fontAlgn="base"/>
            <a:r>
              <a:rPr lang="es-CR" dirty="0">
                <a:latin typeface="Poppins" pitchFamily="2" charset="77"/>
                <a:cs typeface="Poppins" pitchFamily="2" charset="77"/>
              </a:rPr>
              <a:t>En Costa Rica, algunos adultos inician relaciones sexuales con adolescentes. Esto se conoce como «relaciones impropias» y son ilegales. Este tipo de relaciones puede conducir a la trata de personas con fines de explotación sexual porque el adulto es capaz de manipular o controlar al adolescente.</a:t>
            </a:r>
          </a:p>
          <a:p>
            <a:pPr algn="just" fontAlgn="base">
              <a:spcAft>
                <a:spcPts val="1856"/>
              </a:spcAft>
            </a:pPr>
            <a:endParaRPr lang="en-US" sz="1900" b="0" i="0" noProof="0" dirty="0"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3887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EB7F2-8B8A-1262-4DF7-5F799C62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6E368C5-DFEC-38FC-9146-B536BBC89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9C1398CB-0234-BE01-9CAE-313852B2267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2F3111-FFE0-4850-96D3-0207C26F603D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4DFC340A-3E7F-B07A-0692-14CA4C916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3F9BC47-8590-07FB-7147-956DC07C81E1}"/>
              </a:ext>
            </a:extLst>
          </p:cNvPr>
          <p:cNvSpPr txBox="1">
            <a:spLocks/>
          </p:cNvSpPr>
          <p:nvPr/>
        </p:nvSpPr>
        <p:spPr>
          <a:xfrm>
            <a:off x="586307" y="1832104"/>
            <a:ext cx="11036970" cy="4437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s-ES_tradnl" sz="2000" dirty="0">
                <a:latin typeface="Poppins" pitchFamily="2" charset="77"/>
                <a:cs typeface="Poppins" pitchFamily="2" charset="77"/>
              </a:rPr>
              <a:t>En Costa Rica, algunas personas adultas inician vínculos o relaciones de </a:t>
            </a:r>
            <a:r>
              <a:rPr lang="es-ES_tradnl" sz="2000">
                <a:latin typeface="Poppins" pitchFamily="2" charset="77"/>
                <a:cs typeface="Poppins" pitchFamily="2" charset="77"/>
              </a:rPr>
              <a:t>carácter sexual con </a:t>
            </a:r>
            <a:r>
              <a:rPr lang="es-ES_tradnl" sz="2000" dirty="0">
                <a:latin typeface="Poppins" pitchFamily="2" charset="77"/>
                <a:cs typeface="Poppins" pitchFamily="2" charset="77"/>
              </a:rPr>
              <a:t>adolescentes. Estas son “relaciones impropias” y son contrarias a la ley. Este tipo de relaciones puede llevar a la trata con fines de explotación sexual porque la persona adulta puede manipular o controlar a la persona  adolescente. </a:t>
            </a:r>
          </a:p>
          <a:p>
            <a:pPr marL="0" indent="0" fontAlgn="base">
              <a:buNone/>
            </a:pPr>
            <a:endParaRPr lang="es-ES_tradnl" sz="2000" dirty="0">
              <a:latin typeface="Poppins" pitchFamily="2" charset="77"/>
              <a:cs typeface="Poppins" pitchFamily="2" charset="77"/>
            </a:endParaRPr>
          </a:p>
          <a:p>
            <a:r>
              <a:rPr lang="es-ES_tradnl" sz="2000" b="1" dirty="0">
                <a:latin typeface="Poppins" pitchFamily="2" charset="77"/>
                <a:cs typeface="Poppins" pitchFamily="2" charset="77"/>
              </a:rPr>
              <a:t>Edades de 13 y menores de 15: </a:t>
            </a:r>
            <a:r>
              <a:rPr lang="es-ES_tradnl" sz="2000" dirty="0">
                <a:latin typeface="Poppins" pitchFamily="2" charset="77"/>
                <a:cs typeface="Poppins" pitchFamily="2" charset="77"/>
              </a:rPr>
              <a:t>Es una relación impropia si la otra persona tiene </a:t>
            </a:r>
            <a:r>
              <a:rPr lang="es-ES_tradnl" sz="2000" b="1" dirty="0">
                <a:latin typeface="Poppins" pitchFamily="2" charset="77"/>
                <a:cs typeface="Poppins" pitchFamily="2" charset="77"/>
              </a:rPr>
              <a:t>5 o más años de diferencia.</a:t>
            </a:r>
            <a:br>
              <a:rPr lang="es-ES_tradnl" sz="2000" b="1" dirty="0">
                <a:latin typeface="Poppins" pitchFamily="2" charset="77"/>
                <a:cs typeface="Poppins" pitchFamily="2" charset="77"/>
              </a:rPr>
            </a:br>
            <a:r>
              <a:rPr lang="es-ES_tradnl" sz="2000" dirty="0">
                <a:latin typeface="Poppins" pitchFamily="2" charset="77"/>
                <a:cs typeface="Poppins" pitchFamily="2" charset="77"/>
              </a:rPr>
              <a:t>	Ejemplo: Una persona de 14 años con una de 19 años = relación impropia.</a:t>
            </a:r>
          </a:p>
          <a:p>
            <a:r>
              <a:rPr lang="es-ES_tradnl" sz="2000" b="1" dirty="0">
                <a:latin typeface="Poppins" pitchFamily="2" charset="77"/>
                <a:cs typeface="Poppins" pitchFamily="2" charset="77"/>
              </a:rPr>
              <a:t>Edades de 15 y menores de 18: </a:t>
            </a:r>
            <a:r>
              <a:rPr lang="es-ES_tradnl" sz="2000" dirty="0">
                <a:latin typeface="Poppins" pitchFamily="2" charset="77"/>
                <a:cs typeface="Poppins" pitchFamily="2" charset="77"/>
              </a:rPr>
              <a:t>Es una relación impropia si la otra persona tiene </a:t>
            </a:r>
            <a:r>
              <a:rPr lang="es-ES_tradnl" sz="2000" b="1" dirty="0">
                <a:latin typeface="Poppins" pitchFamily="2" charset="77"/>
                <a:cs typeface="Poppins" pitchFamily="2" charset="77"/>
              </a:rPr>
              <a:t>7 o más años de diferencia.</a:t>
            </a:r>
            <a:br>
              <a:rPr lang="es-ES_tradnl" sz="2000" b="1" dirty="0">
                <a:latin typeface="Poppins" pitchFamily="2" charset="77"/>
                <a:cs typeface="Poppins" pitchFamily="2" charset="77"/>
              </a:rPr>
            </a:br>
            <a:r>
              <a:rPr lang="es-ES_tradnl" sz="2000" dirty="0">
                <a:latin typeface="Poppins" pitchFamily="2" charset="77"/>
                <a:cs typeface="Poppins" pitchFamily="2" charset="77"/>
              </a:rPr>
              <a:t>	Ejemplo: Una persona de 16 años con una de 23 años = relación impropia. </a:t>
            </a:r>
            <a:endParaRPr lang="es-ES_tradnl" sz="2000" dirty="0">
              <a:solidFill>
                <a:prstClr val="white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s-ES_tradnl" sz="2000" b="1" dirty="0">
                <a:latin typeface="Poppins" pitchFamily="2" charset="77"/>
                <a:cs typeface="Poppins" pitchFamily="2" charset="77"/>
              </a:rPr>
              <a:t>Si la persona tiene 12 años o menos, tener relaciones sexuales con ella se considera violación según la ley.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	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44E2062-0A1E-3872-0480-1E1A8AAB25C8}"/>
              </a:ext>
            </a:extLst>
          </p:cNvPr>
          <p:cNvSpPr txBox="1">
            <a:spLocks/>
          </p:cNvSpPr>
          <p:nvPr/>
        </p:nvSpPr>
        <p:spPr>
          <a:xfrm>
            <a:off x="8388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Relaciones impropias y trata de personas</a:t>
            </a:r>
          </a:p>
        </p:txBody>
      </p:sp>
    </p:spTree>
    <p:extLst>
      <p:ext uri="{BB962C8B-B14F-4D97-AF65-F5344CB8AC3E}">
        <p14:creationId xmlns:p14="http://schemas.microsoft.com/office/powerpoint/2010/main" val="1302138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13711</TotalTime>
  <Words>3434</Words>
  <Application>Microsoft Macintosh PowerPoint</Application>
  <PresentationFormat>Widescreen</PresentationFormat>
  <Paragraphs>277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Avenir Book</vt:lpstr>
      <vt:lpstr>Calibri</vt:lpstr>
      <vt:lpstr>Calibri Light</vt:lpstr>
      <vt:lpstr>Optima</vt:lpstr>
      <vt:lpstr>Poppins</vt:lpstr>
      <vt:lpstr>Office 2013 - Tema de 2022</vt:lpstr>
      <vt:lpstr>Aprender, prevenir, proteger: lo que toda persona adolescente debe saber sobre la trata de personas  </vt:lpstr>
      <vt:lpstr>Introducción</vt:lpstr>
      <vt:lpstr>Tres cosas sobre mi</vt:lpstr>
      <vt:lpstr>PowerPoint Presentation</vt:lpstr>
      <vt:lpstr>¿Qué es la trata de personas?</vt:lpstr>
      <vt:lpstr>¿Qué es la trata de niñas, niños y adolescentes?</vt:lpstr>
      <vt:lpstr>PowerPoint Presentation</vt:lpstr>
      <vt:lpstr>Fines de la trata de personas: Explotación sexual</vt:lpstr>
      <vt:lpstr>PowerPoint Presentation</vt:lpstr>
      <vt:lpstr>PowerPoint Presentation</vt:lpstr>
      <vt:lpstr>Fines de la trata de personas: Explotación laboral</vt:lpstr>
      <vt:lpstr>Fines de la trata de personas: Matrimonio forzado o de carácter servil</vt:lpstr>
      <vt:lpstr>Fines de la trata de personas: Matrimonio forzado o de carácter servil</vt:lpstr>
      <vt:lpstr>Fines de la trata de personas: Mendicidad forzada</vt:lpstr>
      <vt:lpstr>¿Quién puede ser una persona tratante?</vt:lpstr>
      <vt:lpstr>Tácticas de las personas tratantes</vt:lpstr>
      <vt:lpstr>PowerPoint Presentation</vt:lpstr>
      <vt:lpstr>PowerPoint Presentation</vt:lpstr>
      <vt:lpstr>PowerPoint Presentation</vt:lpstr>
      <vt:lpstr>PowerPoint Presentation</vt:lpstr>
      <vt:lpstr>Cualquiera puede ser víctima de trata de personas</vt:lpstr>
      <vt:lpstr>Actividad: Historias de Vida</vt:lpstr>
      <vt:lpstr>Actividad: Conversación de WhatsApp de Mariana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Identifique los riesgos: Banderas Rojas</vt:lpstr>
      <vt:lpstr>Identifique los riesgos: Banderas Rojas</vt:lpstr>
      <vt:lpstr>Identifique los riesgos: Banderas Rojas</vt:lpstr>
      <vt:lpstr>Identifique los riesgos: Banderas Rojas</vt:lpstr>
      <vt:lpstr>Identifique los riesgos: Banderas Rojas</vt:lpstr>
      <vt:lpstr>Identifique los riesgos: Banderas Rojas</vt:lpstr>
      <vt:lpstr>Identifique los riesgos: Banderas Rojas</vt:lpstr>
      <vt:lpstr>Identifique los riesgos: Banderas Rojas</vt:lpstr>
      <vt:lpstr>¿Cómo obtener ayuda?</vt:lpstr>
      <vt:lpstr>En caso de emergencia, llame al 9-1-1</vt:lpstr>
      <vt:lpstr>Equipo de Respuesta Inmediata (ERI)</vt:lpstr>
      <vt:lpstr>Puede llamar al PANI para pedir ayuda</vt:lpstr>
      <vt:lpstr>Directorio de Servicios</vt:lpstr>
      <vt:lpstr>Actividad de cierre: Lo que toda persona adolescente debe saber</vt:lpstr>
      <vt:lpstr>IACTjoven 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Protection, support, and reintegration of child and adolescent trafficking victims  SSLP [Insert Canton] Training – Module #1 [Insert Date]</dc:title>
  <dc:creator>Laura Johnson</dc:creator>
  <cp:lastModifiedBy>Laura Johnson</cp:lastModifiedBy>
  <cp:revision>189</cp:revision>
  <dcterms:created xsi:type="dcterms:W3CDTF">2023-10-25T14:33:06Z</dcterms:created>
  <dcterms:modified xsi:type="dcterms:W3CDTF">2025-09-25T21:19:22Z</dcterms:modified>
</cp:coreProperties>
</file>